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309" r:id="rId3"/>
    <p:sldId id="333" r:id="rId4"/>
    <p:sldId id="342" r:id="rId5"/>
    <p:sldId id="275" r:id="rId6"/>
    <p:sldId id="331" r:id="rId7"/>
    <p:sldId id="332" r:id="rId8"/>
    <p:sldId id="310" r:id="rId9"/>
    <p:sldId id="324" r:id="rId10"/>
    <p:sldId id="339" r:id="rId11"/>
    <p:sldId id="325" r:id="rId12"/>
    <p:sldId id="341" r:id="rId13"/>
    <p:sldId id="326" r:id="rId14"/>
    <p:sldId id="328" r:id="rId15"/>
    <p:sldId id="327" r:id="rId16"/>
    <p:sldId id="336" r:id="rId17"/>
    <p:sldId id="337" r:id="rId18"/>
    <p:sldId id="338" r:id="rId19"/>
    <p:sldId id="334" r:id="rId20"/>
    <p:sldId id="335" r:id="rId21"/>
    <p:sldId id="329" r:id="rId22"/>
    <p:sldId id="340" r:id="rId23"/>
    <p:sldId id="312" r:id="rId24"/>
    <p:sldId id="330" r:id="rId25"/>
    <p:sldId id="313" r:id="rId26"/>
    <p:sldId id="315" r:id="rId27"/>
    <p:sldId id="314" r:id="rId28"/>
    <p:sldId id="317" r:id="rId29"/>
    <p:sldId id="316" r:id="rId30"/>
    <p:sldId id="323" r:id="rId31"/>
    <p:sldId id="321" r:id="rId32"/>
    <p:sldId id="319" r:id="rId33"/>
    <p:sldId id="322" r:id="rId34"/>
    <p:sldId id="302" r:id="rId35"/>
  </p:sldIdLst>
  <p:sldSz cx="12192000" cy="6858000"/>
  <p:notesSz cx="6797675" cy="9926638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840" userDrawn="1">
          <p15:clr>
            <a:srgbClr val="A4A3A4"/>
          </p15:clr>
        </p15:guide>
        <p15:guide id="3" orient="horz" pos="20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37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96" autoAdjust="0"/>
    <p:restoredTop sz="80392" autoAdjust="0"/>
  </p:normalViewPr>
  <p:slideViewPr>
    <p:cSldViewPr snapToGrid="0">
      <p:cViewPr varScale="1">
        <p:scale>
          <a:sx n="80" d="100"/>
          <a:sy n="80" d="100"/>
        </p:scale>
        <p:origin x="101" y="48"/>
      </p:cViewPr>
      <p:guideLst>
        <p:guide pos="840"/>
        <p:guide orient="horz" pos="2016"/>
      </p:guideLst>
    </p:cSldViewPr>
  </p:slideViewPr>
  <p:outlineViewPr>
    <p:cViewPr>
      <p:scale>
        <a:sx n="33" d="100"/>
        <a:sy n="33" d="100"/>
      </p:scale>
      <p:origin x="0" y="-6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3486" y="-61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0F62E3-41A1-495D-A4AB-E79E21815B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CA2F4F-99D3-459F-8D77-C00791FE82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A2639-1874-4B3D-8074-2AE8AD91B08D}" type="datetimeFigureOut">
              <a:rPr lang="cs-CZ" smtClean="0"/>
              <a:t>24.10.2022</a:t>
            </a:fld>
            <a:endParaRPr lang="cs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98564D-45CE-4DE8-AD0E-1733D92B82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10D49-7DAF-4866-B053-27FD41A6E2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9B570-9545-4CE4-90E2-7BC80CEA18C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070846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F9E2D-ABE8-4715-ACEE-3A21AD335CA9}" type="datetimeFigureOut">
              <a:rPr lang="cs-CZ" smtClean="0"/>
              <a:t>24.10.2022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2786B-7EAB-4796-A3C3-3241E5BD8F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9585420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Hi, my name is Petr Keil and this is my project Biodiversity dynamics across a continuum of space, time, and their scales</a:t>
            </a:r>
            <a:r>
              <a:rPr lang="cs-CZ" dirty="0"/>
              <a:t>. </a:t>
            </a:r>
            <a:endParaRPr lang="en-US" dirty="0"/>
          </a:p>
          <a:p>
            <a:endParaRPr lang="cs-CZ" dirty="0"/>
          </a:p>
          <a:p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2281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1327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7964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644408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17060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144039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00962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10324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755512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692867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7623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206240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990207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55791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796096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810320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233181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519326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895353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632057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719323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63687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151355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833806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786897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130222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072954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7251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44155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46862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821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14079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87452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21332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FA343-F8CD-4B91-80D5-8F976A5FC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384" y="491372"/>
            <a:ext cx="9144000" cy="1817877"/>
          </a:xfrm>
        </p:spPr>
        <p:txBody>
          <a:bodyPr anchor="b">
            <a:normAutofit/>
          </a:bodyPr>
          <a:lstStyle>
            <a:lvl1pPr algn="l">
              <a:lnSpc>
                <a:spcPct val="12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CF820-8C15-4B2C-8A98-0F7C6D2B5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384" y="2679285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cs-CZ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D62E281-3647-4F0D-A47A-4C1A246EF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94488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50E99B9-1540-41C4-ACB1-BA6B98774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53200"/>
            <a:ext cx="27432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439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28" userDrawn="1">
          <p15:clr>
            <a:srgbClr val="FBAE40"/>
          </p15:clr>
        </p15:guide>
        <p15:guide id="2" pos="595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2C36F-FB40-46CF-BA4E-D7BFB0ABF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487564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274320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0F4F2-E764-49C1-B617-A9D8BD31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5189"/>
            <a:ext cx="10515600" cy="4351338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39BB4-1FF4-4FE1-ACFD-B24B7C1DE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D74CB-2F32-4865-8731-CCEF1DE74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11198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8A487-18A5-4BE2-BB06-FC58A6215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400" baseline="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DC456-583F-4996-A362-D4B2CEC45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2D7CA-4D29-4535-8BFA-A4B25906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B189797-3953-4F5D-877B-7A93E60C5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17459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utro"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1AA8-01C8-4783-AFEE-64DCA4FEB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794125"/>
            <a:ext cx="10515600" cy="1325563"/>
          </a:xfrm>
          <a:solidFill>
            <a:srgbClr val="23373B"/>
          </a:solidFill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3AB4D-DC5C-41FB-81BF-8BC570B1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8751"/>
            <a:ext cx="2743199" cy="28924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391CD50-3AE7-435F-B3BF-0B4F9FA5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31698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33612D-5967-4E8B-ABFF-DDFED3A12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6D671-F42C-420C-B33C-94E87A088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7D913-A7C6-4243-A0B7-06586CD13B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568751"/>
            <a:ext cx="9448800" cy="2892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B261C-335C-4084-B845-909AAB17F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68751"/>
            <a:ext cx="2743200" cy="2892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48208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wmf"/><Relationship Id="rId4" Type="http://schemas.openxmlformats.org/officeDocument/2006/relationships/image" Target="../media/image12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wmf"/><Relationship Id="rId4" Type="http://schemas.openxmlformats.org/officeDocument/2006/relationships/image" Target="../media/image12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3.wmf"/><Relationship Id="rId4" Type="http://schemas.openxmlformats.org/officeDocument/2006/relationships/image" Target="../media/image12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em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5EF1B-03B5-4BEB-84ED-1DE8303A9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0412" y="383268"/>
            <a:ext cx="9323679" cy="1817877"/>
          </a:xfrm>
        </p:spPr>
        <p:txBody>
          <a:bodyPr>
            <a:normAutofit/>
          </a:bodyPr>
          <a:lstStyle/>
          <a:p>
            <a:r>
              <a:rPr lang="en-US" sz="2800" b="1" dirty="0"/>
              <a:t>Biodiversity I – intro, definitions, and why it matters</a:t>
            </a:r>
            <a:endParaRPr lang="cs-CZ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CC8FF-9181-4D87-9E04-8C3A7E8D8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0413" y="2628265"/>
            <a:ext cx="2229002" cy="449101"/>
          </a:xfrm>
        </p:spPr>
        <p:txBody>
          <a:bodyPr>
            <a:normAutofit/>
          </a:bodyPr>
          <a:lstStyle/>
          <a:p>
            <a:r>
              <a:rPr lang="en-US" sz="2400" dirty="0"/>
              <a:t>Petr Keil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4FB1F63-3AAC-4310-934E-A4A753AF4C86}"/>
              </a:ext>
            </a:extLst>
          </p:cNvPr>
          <p:cNvCxnSpPr>
            <a:cxnSpLocks/>
          </p:cNvCxnSpPr>
          <p:nvPr/>
        </p:nvCxnSpPr>
        <p:spPr>
          <a:xfrm>
            <a:off x="1354153" y="2393005"/>
            <a:ext cx="1157591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C96E7C3A-0332-4F09-993A-47180DC9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1</a:t>
            </a:fld>
            <a:endParaRPr lang="cs-CZ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C7787912-A4E1-4F60-A84F-A391EC458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28905D-5962-40B2-9A18-12AB2A27B250}"/>
              </a:ext>
            </a:extLst>
          </p:cNvPr>
          <p:cNvGrpSpPr/>
          <p:nvPr/>
        </p:nvGrpSpPr>
        <p:grpSpPr>
          <a:xfrm>
            <a:off x="1115292" y="3567816"/>
            <a:ext cx="9448800" cy="2627582"/>
            <a:chOff x="-2607013" y="1709738"/>
            <a:chExt cx="13492265" cy="375201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0726D1-CE17-4958-AC97-7FBA89E04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89"/>
            <a:stretch/>
          </p:blipFill>
          <p:spPr>
            <a:xfrm>
              <a:off x="-2607013" y="1709738"/>
              <a:ext cx="13492265" cy="3752014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8D3E722-E158-46B3-BA86-C088C3D587B3}"/>
                </a:ext>
              </a:extLst>
            </p:cNvPr>
            <p:cNvSpPr/>
            <p:nvPr/>
          </p:nvSpPr>
          <p:spPr>
            <a:xfrm>
              <a:off x="4381574" y="1924337"/>
              <a:ext cx="3118251" cy="3116966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93AB7B6-CCC4-4639-894A-BFB17097C5DE}"/>
                </a:ext>
              </a:extLst>
            </p:cNvPr>
            <p:cNvSpPr/>
            <p:nvPr/>
          </p:nvSpPr>
          <p:spPr>
            <a:xfrm>
              <a:off x="7767001" y="1957365"/>
              <a:ext cx="3118251" cy="3116969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5926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Faith’s phylogenetic diversity (PD)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10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4161276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Faith (1992) 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Biological Conservation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Picture 2" descr="FAITH RICHARDS 2012 PD biology-01-00906-g001">
            <a:extLst>
              <a:ext uri="{FF2B5EF4-FFF2-40B4-BE49-F238E27FC236}">
                <a16:creationId xmlns:a16="http://schemas.microsoft.com/office/drawing/2014/main" id="{C4626F98-216C-DF09-030F-C2E009040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166938"/>
            <a:ext cx="285750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85BCD2-38A0-EC87-2092-97174FF03FF6}"/>
              </a:ext>
            </a:extLst>
          </p:cNvPr>
          <p:cNvSpPr txBox="1"/>
          <p:nvPr/>
        </p:nvSpPr>
        <p:spPr>
          <a:xfrm>
            <a:off x="1284151" y="1490774"/>
            <a:ext cx="651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 = sum of branch lengths = 20 + 5 + 4 + 2 + 1 + 5 + 1 + 3</a:t>
            </a:r>
          </a:p>
        </p:txBody>
      </p:sp>
    </p:spTree>
    <p:extLst>
      <p:ext uri="{BB962C8B-B14F-4D97-AF65-F5344CB8AC3E}">
        <p14:creationId xmlns:p14="http://schemas.microsoft.com/office/powerpoint/2010/main" val="2382990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Functional diversity (FD)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5122" name="Picture 2" descr="Figure 1">
            <a:extLst>
              <a:ext uri="{FF2B5EF4-FFF2-40B4-BE49-F238E27FC236}">
                <a16:creationId xmlns:a16="http://schemas.microsoft.com/office/drawing/2014/main" id="{E0618911-B4FF-EBBD-7A4C-16889DA6F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67" b="34273"/>
          <a:stretch/>
        </p:blipFill>
        <p:spPr bwMode="auto">
          <a:xfrm>
            <a:off x="1265101" y="1827199"/>
            <a:ext cx="7388040" cy="313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F8E5FD-DC59-C920-5854-1319EB2C6D2B}"/>
              </a:ext>
            </a:extLst>
          </p:cNvPr>
          <p:cNvSpPr txBox="1"/>
          <p:nvPr/>
        </p:nvSpPr>
        <p:spPr>
          <a:xfrm>
            <a:off x="1265101" y="1071674"/>
            <a:ext cx="651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= sum of branch lengths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6CD763-9029-9CB1-BE9F-0A5976CCB33D}"/>
              </a:ext>
            </a:extLst>
          </p:cNvPr>
          <p:cNvSpPr txBox="1"/>
          <p:nvPr/>
        </p:nvSpPr>
        <p:spPr>
          <a:xfrm>
            <a:off x="2980432" y="4996065"/>
            <a:ext cx="651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Dissimilarity of functional traits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A9A9135-A6ED-1419-038B-C911B2D0193F}"/>
              </a:ext>
            </a:extLst>
          </p:cNvPr>
          <p:cNvCxnSpPr/>
          <p:nvPr/>
        </p:nvCxnSpPr>
        <p:spPr>
          <a:xfrm flipH="1">
            <a:off x="2112065" y="4925574"/>
            <a:ext cx="493477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251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Note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8E5FD-DC59-C920-5854-1319EB2C6D2B}"/>
              </a:ext>
            </a:extLst>
          </p:cNvPr>
          <p:cNvSpPr txBox="1"/>
          <p:nvPr/>
        </p:nvSpPr>
        <p:spPr>
          <a:xfrm>
            <a:off x="2695575" y="3015734"/>
            <a:ext cx="732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Taxonomic, phylogenetic, and functional diversity are correlated!</a:t>
            </a:r>
          </a:p>
        </p:txBody>
      </p:sp>
    </p:spTree>
    <p:extLst>
      <p:ext uri="{BB962C8B-B14F-4D97-AF65-F5344CB8AC3E}">
        <p14:creationId xmlns:p14="http://schemas.microsoft.com/office/powerpoint/2010/main" val="120790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Incidence</a:t>
            </a:r>
            <a:r>
              <a:rPr lang="en-US" dirty="0">
                <a:solidFill>
                  <a:schemeClr val="tx1"/>
                </a:solidFill>
              </a:rPr>
              <a:t> vs </a:t>
            </a:r>
            <a:r>
              <a:rPr lang="en-US" b="1" dirty="0">
                <a:solidFill>
                  <a:schemeClr val="tx1"/>
                </a:solidFill>
              </a:rPr>
              <a:t>abundance</a:t>
            </a:r>
            <a:r>
              <a:rPr lang="en-US" dirty="0">
                <a:solidFill>
                  <a:schemeClr val="tx1"/>
                </a:solidFill>
              </a:rPr>
              <a:t>-based diversity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graphicFrame>
        <p:nvGraphicFramePr>
          <p:cNvPr id="21" name="Group 62">
            <a:extLst>
              <a:ext uri="{FF2B5EF4-FFF2-40B4-BE49-F238E27FC236}">
                <a16:creationId xmlns:a16="http://schemas.microsoft.com/office/drawing/2014/main" id="{958716AD-CD77-1423-3679-7C8CF36231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960744"/>
              </p:ext>
            </p:extLst>
          </p:nvPr>
        </p:nvGraphicFramePr>
        <p:xfrm>
          <a:off x="6096000" y="1258157"/>
          <a:ext cx="5397760" cy="4807132"/>
        </p:xfrm>
        <a:graphic>
          <a:graphicData uri="http://schemas.openxmlformats.org/drawingml/2006/table">
            <a:tbl>
              <a:tblPr/>
              <a:tblGrid>
                <a:gridCol w="2534552">
                  <a:extLst>
                    <a:ext uri="{9D8B030D-6E8A-4147-A177-3AD203B41FA5}">
                      <a16:colId xmlns:a16="http://schemas.microsoft.com/office/drawing/2014/main" val="88088134"/>
                    </a:ext>
                  </a:extLst>
                </a:gridCol>
                <a:gridCol w="1431604">
                  <a:extLst>
                    <a:ext uri="{9D8B030D-6E8A-4147-A177-3AD203B41FA5}">
                      <a16:colId xmlns:a16="http://schemas.microsoft.com/office/drawing/2014/main" val="320704374"/>
                    </a:ext>
                  </a:extLst>
                </a:gridCol>
                <a:gridCol w="1431604">
                  <a:extLst>
                    <a:ext uri="{9D8B030D-6E8A-4147-A177-3AD203B41FA5}">
                      <a16:colId xmlns:a16="http://schemas.microsoft.com/office/drawing/2014/main" val="35716106"/>
                    </a:ext>
                  </a:extLst>
                </a:gridCol>
              </a:tblGrid>
              <a:tr h="65500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Species</a:t>
                      </a:r>
                      <a:endParaRPr kumimoji="0" lang="cs-CZ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Abundance (</a:t>
                      </a: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 of individuals</a:t>
                      </a:r>
                      <a:r>
                        <a:rPr kumimoji="0" lang="cs-CZ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kumimoji="0" lang="cs-CZ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Incidence</a:t>
                      </a:r>
                      <a:endParaRPr kumimoji="0" lang="cs-CZ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029618"/>
                  </a:ext>
                </a:extLst>
              </a:tr>
              <a:tr h="36389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Phleum pratense</a:t>
                      </a:r>
                      <a:endParaRPr kumimoji="0" lang="cs-CZ" altLang="en-US" sz="16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kumimoji="0" lang="cs-CZ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cs-CZ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558421"/>
                  </a:ext>
                </a:extLst>
              </a:tr>
              <a:tr h="36389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Ranunculus acris</a:t>
                      </a:r>
                      <a:endParaRPr kumimoji="0" lang="cs-CZ" altLang="en-US" sz="16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kumimoji="0" lang="cs-CZ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cs-CZ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377954"/>
                  </a:ext>
                </a:extLst>
              </a:tr>
              <a:tr h="36389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Dactylis glomerata</a:t>
                      </a:r>
                      <a:endParaRPr kumimoji="0" lang="cs-CZ" altLang="en-US" sz="16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kumimoji="0" lang="cs-CZ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cs-CZ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266491"/>
                  </a:ext>
                </a:extLst>
              </a:tr>
              <a:tr h="36389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Taraxacum officinale</a:t>
                      </a:r>
                      <a:endParaRPr kumimoji="0" lang="cs-CZ" altLang="en-US" sz="16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kumimoji="0" lang="cs-CZ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cs-CZ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587283"/>
                  </a:ext>
                </a:extLst>
              </a:tr>
              <a:tr h="36389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Veronica </a:t>
                      </a:r>
                      <a:r>
                        <a:rPr kumimoji="0" lang="en-US" altLang="en-US" sz="16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chamaedris</a:t>
                      </a:r>
                      <a:endParaRPr kumimoji="0" lang="cs-CZ" altLang="en-US" sz="16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kumimoji="0" lang="cs-CZ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cs-CZ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30535"/>
                  </a:ext>
                </a:extLst>
              </a:tr>
              <a:tr h="36389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Trifolium </a:t>
                      </a:r>
                      <a:r>
                        <a:rPr kumimoji="0" lang="en-US" altLang="en-US" sz="16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hybridum</a:t>
                      </a:r>
                      <a:endParaRPr kumimoji="0" lang="cs-CZ" altLang="en-US" sz="16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kumimoji="0" lang="cs-CZ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cs-CZ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580191"/>
                  </a:ext>
                </a:extLst>
              </a:tr>
              <a:tr h="36389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Lotus </a:t>
                      </a:r>
                      <a:r>
                        <a:rPr kumimoji="0" lang="en-US" altLang="en-US" sz="16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corniculatus</a:t>
                      </a:r>
                      <a:endParaRPr kumimoji="0" lang="cs-CZ" altLang="en-US" sz="16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kumimoji="0" lang="cs-CZ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cs-CZ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22059"/>
                  </a:ext>
                </a:extLst>
              </a:tr>
              <a:tr h="36389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Lathyrus pratensis</a:t>
                      </a:r>
                      <a:endParaRPr kumimoji="0" lang="cs-CZ" altLang="en-US" sz="16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kumimoji="0" lang="cs-CZ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cs-CZ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713715"/>
                  </a:ext>
                </a:extLst>
              </a:tr>
              <a:tr h="36389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Vicia </a:t>
                      </a:r>
                      <a:r>
                        <a:rPr kumimoji="0" lang="en-US" altLang="en-US" sz="16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villosa</a:t>
                      </a:r>
                      <a:endParaRPr kumimoji="0" lang="cs-CZ" altLang="en-US" sz="16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cs-CZ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cs-CZ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563568"/>
                  </a:ext>
                </a:extLst>
              </a:tr>
              <a:tr h="36389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Anthoxanthum</a:t>
                      </a:r>
                      <a:r>
                        <a:rPr kumimoji="0" lang="en-US" alt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odoratum</a:t>
                      </a:r>
                      <a:endParaRPr kumimoji="0" lang="cs-CZ" altLang="en-US" sz="16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cs-CZ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cs-CZ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484395"/>
                  </a:ext>
                </a:extLst>
              </a:tr>
              <a:tr h="36389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Poa annua</a:t>
                      </a:r>
                      <a:endParaRPr kumimoji="0" lang="cs-CZ" altLang="en-US" sz="16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cs-CZ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cs-CZ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310373"/>
                  </a:ext>
                </a:extLst>
              </a:tr>
            </a:tbl>
          </a:graphicData>
        </a:graphic>
      </p:graphicFrame>
      <p:grpSp>
        <p:nvGrpSpPr>
          <p:cNvPr id="32" name="Group 31">
            <a:extLst>
              <a:ext uri="{FF2B5EF4-FFF2-40B4-BE49-F238E27FC236}">
                <a16:creationId xmlns:a16="http://schemas.microsoft.com/office/drawing/2014/main" id="{695B13FE-248E-5E8A-5A41-3E0C2CF41915}"/>
              </a:ext>
            </a:extLst>
          </p:cNvPr>
          <p:cNvGrpSpPr/>
          <p:nvPr/>
        </p:nvGrpSpPr>
        <p:grpSpPr>
          <a:xfrm>
            <a:off x="1431758" y="1258157"/>
            <a:ext cx="4085268" cy="2995863"/>
            <a:chOff x="7331241" y="1287378"/>
            <a:chExt cx="4085268" cy="2995863"/>
          </a:xfrm>
        </p:grpSpPr>
        <p:pic>
          <p:nvPicPr>
            <p:cNvPr id="24" name="Picture 4">
              <a:extLst>
                <a:ext uri="{FF2B5EF4-FFF2-40B4-BE49-F238E27FC236}">
                  <a16:creationId xmlns:a16="http://schemas.microsoft.com/office/drawing/2014/main" id="{B86713F8-5A9E-3677-029B-4AA3A371B0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1241" y="1287378"/>
              <a:ext cx="4085268" cy="29958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2F888F4-34EA-FCA8-586B-59E8285C85EA}"/>
                </a:ext>
              </a:extLst>
            </p:cNvPr>
            <p:cNvSpPr/>
            <p:nvPr/>
          </p:nvSpPr>
          <p:spPr>
            <a:xfrm>
              <a:off x="8694091" y="2763285"/>
              <a:ext cx="1359568" cy="577516"/>
            </a:xfrm>
            <a:custGeom>
              <a:avLst/>
              <a:gdLst>
                <a:gd name="connsiteX0" fmla="*/ 192505 w 1359568"/>
                <a:gd name="connsiteY0" fmla="*/ 0 h 577516"/>
                <a:gd name="connsiteX1" fmla="*/ 926431 w 1359568"/>
                <a:gd name="connsiteY1" fmla="*/ 0 h 577516"/>
                <a:gd name="connsiteX2" fmla="*/ 1359568 w 1359568"/>
                <a:gd name="connsiteY2" fmla="*/ 577516 h 577516"/>
                <a:gd name="connsiteX3" fmla="*/ 0 w 1359568"/>
                <a:gd name="connsiteY3" fmla="*/ 553453 h 577516"/>
                <a:gd name="connsiteX4" fmla="*/ 192505 w 1359568"/>
                <a:gd name="connsiteY4" fmla="*/ 0 h 57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9568" h="577516">
                  <a:moveTo>
                    <a:pt x="192505" y="0"/>
                  </a:moveTo>
                  <a:lnTo>
                    <a:pt x="926431" y="0"/>
                  </a:lnTo>
                  <a:lnTo>
                    <a:pt x="1359568" y="577516"/>
                  </a:lnTo>
                  <a:lnTo>
                    <a:pt x="0" y="553453"/>
                  </a:lnTo>
                  <a:lnTo>
                    <a:pt x="192505" y="0"/>
                  </a:lnTo>
                  <a:close/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03D6CD9-1318-E118-11F8-749AF1E9AD9B}"/>
              </a:ext>
            </a:extLst>
          </p:cNvPr>
          <p:cNvSpPr txBox="1"/>
          <p:nvPr/>
        </p:nvSpPr>
        <p:spPr>
          <a:xfrm>
            <a:off x="2794608" y="3311580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Community</a:t>
            </a:r>
          </a:p>
        </p:txBody>
      </p:sp>
    </p:spTree>
    <p:extLst>
      <p:ext uri="{BB962C8B-B14F-4D97-AF65-F5344CB8AC3E}">
        <p14:creationId xmlns:p14="http://schemas.microsoft.com/office/powerpoint/2010/main" val="237090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Species-abundance distribution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1AFFAA6-1C0F-3F2E-B96D-D4A843B52B3F}"/>
              </a:ext>
            </a:extLst>
          </p:cNvPr>
          <p:cNvGrpSpPr>
            <a:grpSpLocks/>
          </p:cNvGrpSpPr>
          <p:nvPr/>
        </p:nvGrpSpPr>
        <p:grpSpPr bwMode="auto">
          <a:xfrm>
            <a:off x="6721642" y="1654708"/>
            <a:ext cx="3575050" cy="3965575"/>
            <a:chOff x="3264" y="1008"/>
            <a:chExt cx="2252" cy="2498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3627147D-4950-4288-BAD5-45C9BD9B33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" y="1008"/>
              <a:ext cx="2252" cy="2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 Box 4">
              <a:extLst>
                <a:ext uri="{FF2B5EF4-FFF2-40B4-BE49-F238E27FC236}">
                  <a16:creationId xmlns:a16="http://schemas.microsoft.com/office/drawing/2014/main" id="{9558CF37-4285-C69E-3CDA-E35BB87730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136"/>
              <a:ext cx="90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cs-CZ" altLang="en-US" sz="2000" b="1"/>
                <a:t>Histogram</a:t>
              </a:r>
            </a:p>
          </p:txBody>
        </p:sp>
      </p:grpSp>
      <p:grpSp>
        <p:nvGrpSpPr>
          <p:cNvPr id="13" name="Group 5">
            <a:extLst>
              <a:ext uri="{FF2B5EF4-FFF2-40B4-BE49-F238E27FC236}">
                <a16:creationId xmlns:a16="http://schemas.microsoft.com/office/drawing/2014/main" id="{0D4D3D61-A6EC-B915-5605-1EFD74E63BD3}"/>
              </a:ext>
            </a:extLst>
          </p:cNvPr>
          <p:cNvGrpSpPr>
            <a:grpSpLocks/>
          </p:cNvGrpSpPr>
          <p:nvPr/>
        </p:nvGrpSpPr>
        <p:grpSpPr bwMode="auto">
          <a:xfrm>
            <a:off x="1708484" y="1303871"/>
            <a:ext cx="4559300" cy="4648200"/>
            <a:chOff x="144" y="1056"/>
            <a:chExt cx="2872" cy="2928"/>
          </a:xfrm>
        </p:grpSpPr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id="{6FB0E30E-4E38-86EC-74BC-13F834A43E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" y="1056"/>
              <a:ext cx="2872" cy="2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Text Box 7">
              <a:extLst>
                <a:ext uri="{FF2B5EF4-FFF2-40B4-BE49-F238E27FC236}">
                  <a16:creationId xmlns:a16="http://schemas.microsoft.com/office/drawing/2014/main" id="{4ECBB20A-FD7D-E65F-DDBE-905D36BB52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1152"/>
              <a:ext cx="207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cs-CZ" altLang="en-US" sz="2000" b="1"/>
                <a:t>Rank-abundance diagram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653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Abundance-based indices of diversity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5E16F46-D03D-9B0F-A2F1-62F4FF18F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24"/>
          <a:stretch>
            <a:fillRect/>
          </a:stretch>
        </p:blipFill>
        <p:spPr bwMode="auto">
          <a:xfrm>
            <a:off x="1229639" y="1298815"/>
            <a:ext cx="3895889" cy="4582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59D9B92-93EA-B298-5E35-6ECABD739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9" r="8800"/>
          <a:stretch>
            <a:fillRect/>
          </a:stretch>
        </p:blipFill>
        <p:spPr bwMode="auto">
          <a:xfrm>
            <a:off x="5056079" y="1424072"/>
            <a:ext cx="2049049" cy="21658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D82A9E3-1C8F-4E8C-AF0A-CB57D26F5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9" r="8800"/>
          <a:stretch>
            <a:fillRect/>
          </a:stretch>
        </p:blipFill>
        <p:spPr bwMode="auto">
          <a:xfrm>
            <a:off x="5056080" y="3837632"/>
            <a:ext cx="2049049" cy="21658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F03A42-3FC3-39DF-8943-4F5610D605FA}"/>
              </a:ext>
            </a:extLst>
          </p:cNvPr>
          <p:cNvSpPr txBox="1"/>
          <p:nvPr/>
        </p:nvSpPr>
        <p:spPr>
          <a:xfrm>
            <a:off x="5848350" y="3227527"/>
            <a:ext cx="100059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Species rank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44160E-C966-C0F7-4D20-F6EFAD81356E}"/>
              </a:ext>
            </a:extLst>
          </p:cNvPr>
          <p:cNvSpPr txBox="1"/>
          <p:nvPr/>
        </p:nvSpPr>
        <p:spPr>
          <a:xfrm>
            <a:off x="5848349" y="5619481"/>
            <a:ext cx="100059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Species rank</a:t>
            </a:r>
          </a:p>
        </p:txBody>
      </p:sp>
      <p:sp>
        <p:nvSpPr>
          <p:cNvPr id="9" name="AutoShape 2" descr="H'=-\sum _{i=1}^{R}p_{i}\ln p_{i}">
            <a:extLst>
              <a:ext uri="{FF2B5EF4-FFF2-40B4-BE49-F238E27FC236}">
                <a16:creationId xmlns:a16="http://schemas.microsoft.com/office/drawing/2014/main" id="{368ADF4F-47FC-F9B6-3236-5D83814A8E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9595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Calcualtion of Shannon Diversity index">
            <a:extLst>
              <a:ext uri="{FF2B5EF4-FFF2-40B4-BE49-F238E27FC236}">
                <a16:creationId xmlns:a16="http://schemas.microsoft.com/office/drawing/2014/main" id="{1589D5FA-B036-F008-931C-0060D3117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1795463"/>
            <a:ext cx="249555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2A603C-B318-4328-07EB-0646D8E96441}"/>
              </a:ext>
            </a:extLst>
          </p:cNvPr>
          <p:cNvSpPr txBox="1"/>
          <p:nvPr/>
        </p:nvSpPr>
        <p:spPr>
          <a:xfrm>
            <a:off x="8224818" y="1426131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Shannon-Wiener index:</a:t>
            </a:r>
          </a:p>
        </p:txBody>
      </p:sp>
    </p:spTree>
    <p:extLst>
      <p:ext uri="{BB962C8B-B14F-4D97-AF65-F5344CB8AC3E}">
        <p14:creationId xmlns:p14="http://schemas.microsoft.com/office/powerpoint/2010/main" val="263649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Evenness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5E16F46-D03D-9B0F-A2F1-62F4FF18F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24"/>
          <a:stretch>
            <a:fillRect/>
          </a:stretch>
        </p:blipFill>
        <p:spPr bwMode="auto">
          <a:xfrm>
            <a:off x="1229639" y="1298815"/>
            <a:ext cx="3895889" cy="4582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27DFA910-30D2-B287-84CA-DB4992B5D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24"/>
          <a:stretch>
            <a:fillRect/>
          </a:stretch>
        </p:blipFill>
        <p:spPr bwMode="auto">
          <a:xfrm>
            <a:off x="1229639" y="1298815"/>
            <a:ext cx="3895889" cy="4582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140E1191-7CA9-D539-632E-D3D0731F2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9" r="8800"/>
          <a:stretch>
            <a:fillRect/>
          </a:stretch>
        </p:blipFill>
        <p:spPr bwMode="auto">
          <a:xfrm>
            <a:off x="5056079" y="1424072"/>
            <a:ext cx="2049049" cy="21658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4BFD5542-364E-D9A6-E370-A42D0EB74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9" r="8800"/>
          <a:stretch>
            <a:fillRect/>
          </a:stretch>
        </p:blipFill>
        <p:spPr bwMode="auto">
          <a:xfrm>
            <a:off x="5056080" y="3837632"/>
            <a:ext cx="2049049" cy="21658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B3B518A-A92F-4C87-6B46-361EC38DB502}"/>
              </a:ext>
            </a:extLst>
          </p:cNvPr>
          <p:cNvSpPr txBox="1"/>
          <p:nvPr/>
        </p:nvSpPr>
        <p:spPr>
          <a:xfrm>
            <a:off x="5848350" y="3227527"/>
            <a:ext cx="100059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Species rank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010AF6-D26D-9DA1-AF12-8AC8C4676E02}"/>
              </a:ext>
            </a:extLst>
          </p:cNvPr>
          <p:cNvSpPr txBox="1"/>
          <p:nvPr/>
        </p:nvSpPr>
        <p:spPr>
          <a:xfrm>
            <a:off x="5848349" y="5619481"/>
            <a:ext cx="100059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Species rank</a:t>
            </a:r>
          </a:p>
        </p:txBody>
      </p:sp>
      <p:sp>
        <p:nvSpPr>
          <p:cNvPr id="18" name="AutoShape 2" descr="H'=-\sum _{i=1}^{R}p_{i}\ln p_{i}">
            <a:extLst>
              <a:ext uri="{FF2B5EF4-FFF2-40B4-BE49-F238E27FC236}">
                <a16:creationId xmlns:a16="http://schemas.microsoft.com/office/drawing/2014/main" id="{4D96F967-1F32-9C3C-BD6D-4959B17AD3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9595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83F00E-95FF-738C-BB32-145785FDE4FB}"/>
              </a:ext>
            </a:extLst>
          </p:cNvPr>
          <p:cNvSpPr txBox="1"/>
          <p:nvPr/>
        </p:nvSpPr>
        <p:spPr>
          <a:xfrm>
            <a:off x="7865259" y="1637989"/>
            <a:ext cx="263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Gini index G = A / (A+B)</a:t>
            </a:r>
          </a:p>
        </p:txBody>
      </p:sp>
      <p:pic>
        <p:nvPicPr>
          <p:cNvPr id="2052" name="Picture 4" descr="The areas surrounding the Lorenz curve define the Gini coefficient: A/(A+B)">
            <a:extLst>
              <a:ext uri="{FF2B5EF4-FFF2-40B4-BE49-F238E27FC236}">
                <a16:creationId xmlns:a16="http://schemas.microsoft.com/office/drawing/2014/main" id="{04BEC244-03B9-679D-2118-E5EE8F1D0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325" y="2036181"/>
            <a:ext cx="3625893" cy="340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B5FD009-5317-8980-C6CD-BF84B32EA44E}"/>
              </a:ext>
            </a:extLst>
          </p:cNvPr>
          <p:cNvSpPr txBox="1"/>
          <p:nvPr/>
        </p:nvSpPr>
        <p:spPr>
          <a:xfrm>
            <a:off x="294641" y="5938574"/>
            <a:ext cx="520043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Gini Graphs: Kimberley </a:t>
            </a:r>
            <a:r>
              <a:rPr lang="en-US" sz="1600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Fessel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FF1A18C-498C-A8B4-9BB4-6050651A093B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88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Evenness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5E16F46-D03D-9B0F-A2F1-62F4FF18F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24"/>
          <a:stretch>
            <a:fillRect/>
          </a:stretch>
        </p:blipFill>
        <p:spPr bwMode="auto">
          <a:xfrm>
            <a:off x="1229639" y="1298815"/>
            <a:ext cx="3895889" cy="4582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27DFA910-30D2-B287-84CA-DB4992B5D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24"/>
          <a:stretch>
            <a:fillRect/>
          </a:stretch>
        </p:blipFill>
        <p:spPr bwMode="auto">
          <a:xfrm>
            <a:off x="1229639" y="1298815"/>
            <a:ext cx="3895889" cy="4582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140E1191-7CA9-D539-632E-D3D0731F2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9" r="8800"/>
          <a:stretch>
            <a:fillRect/>
          </a:stretch>
        </p:blipFill>
        <p:spPr bwMode="auto">
          <a:xfrm>
            <a:off x="5056079" y="1424072"/>
            <a:ext cx="2049049" cy="21658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4BFD5542-364E-D9A6-E370-A42D0EB74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9" r="8800"/>
          <a:stretch>
            <a:fillRect/>
          </a:stretch>
        </p:blipFill>
        <p:spPr bwMode="auto">
          <a:xfrm>
            <a:off x="5056080" y="3837632"/>
            <a:ext cx="2049049" cy="21658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B3B518A-A92F-4C87-6B46-361EC38DB502}"/>
              </a:ext>
            </a:extLst>
          </p:cNvPr>
          <p:cNvSpPr txBox="1"/>
          <p:nvPr/>
        </p:nvSpPr>
        <p:spPr>
          <a:xfrm>
            <a:off x="5848350" y="3227527"/>
            <a:ext cx="100059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Species rank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010AF6-D26D-9DA1-AF12-8AC8C4676E02}"/>
              </a:ext>
            </a:extLst>
          </p:cNvPr>
          <p:cNvSpPr txBox="1"/>
          <p:nvPr/>
        </p:nvSpPr>
        <p:spPr>
          <a:xfrm>
            <a:off x="5848349" y="5619481"/>
            <a:ext cx="100059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Species rank</a:t>
            </a:r>
          </a:p>
        </p:txBody>
      </p:sp>
      <p:sp>
        <p:nvSpPr>
          <p:cNvPr id="18" name="AutoShape 2" descr="H'=-\sum _{i=1}^{R}p_{i}\ln p_{i}">
            <a:extLst>
              <a:ext uri="{FF2B5EF4-FFF2-40B4-BE49-F238E27FC236}">
                <a16:creationId xmlns:a16="http://schemas.microsoft.com/office/drawing/2014/main" id="{4D96F967-1F32-9C3C-BD6D-4959B17AD3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9595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83F00E-95FF-738C-BB32-145785FDE4FB}"/>
              </a:ext>
            </a:extLst>
          </p:cNvPr>
          <p:cNvSpPr txBox="1"/>
          <p:nvPr/>
        </p:nvSpPr>
        <p:spPr>
          <a:xfrm>
            <a:off x="7865259" y="1637989"/>
            <a:ext cx="263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Gini index G = A / (A+B)</a:t>
            </a:r>
          </a:p>
        </p:txBody>
      </p:sp>
      <p:pic>
        <p:nvPicPr>
          <p:cNvPr id="3074" name="Picture 2" descr="The Gini coefficient increases as the inequality gap widens.">
            <a:extLst>
              <a:ext uri="{FF2B5EF4-FFF2-40B4-BE49-F238E27FC236}">
                <a16:creationId xmlns:a16="http://schemas.microsoft.com/office/drawing/2014/main" id="{744C7A0F-3AC5-C509-F8F6-7CB73A403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765" y="2152887"/>
            <a:ext cx="3639160" cy="343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906880-9530-1061-3ACC-F15A4C851D50}"/>
              </a:ext>
            </a:extLst>
          </p:cNvPr>
          <p:cNvSpPr txBox="1"/>
          <p:nvPr/>
        </p:nvSpPr>
        <p:spPr>
          <a:xfrm>
            <a:off x="294641" y="5938574"/>
            <a:ext cx="520043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Gini Graphs: Kimberley </a:t>
            </a:r>
            <a:r>
              <a:rPr lang="en-US" sz="1600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Fessel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09BA7D-BF6E-0F79-990E-95C173C75536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61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Evenness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4098" name="Picture 2" descr="Gini coefficient increases with wealth inequality.">
            <a:extLst>
              <a:ext uri="{FF2B5EF4-FFF2-40B4-BE49-F238E27FC236}">
                <a16:creationId xmlns:a16="http://schemas.microsoft.com/office/drawing/2014/main" id="{B08DC7F2-5C10-32B8-CE29-844CA3AEC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1371600"/>
            <a:ext cx="10715625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465358-B912-A4AD-D895-AAC06889F9B6}"/>
              </a:ext>
            </a:extLst>
          </p:cNvPr>
          <p:cNvSpPr txBox="1"/>
          <p:nvPr/>
        </p:nvSpPr>
        <p:spPr>
          <a:xfrm>
            <a:off x="294641" y="5938574"/>
            <a:ext cx="520043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Gini Graphs: Kimberley </a:t>
            </a:r>
            <a:r>
              <a:rPr lang="en-US" sz="1600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Fessel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78DAB3-09BF-69A3-698E-6BC4E3CC423E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726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Alpha, beta, and gamma diversity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3A3649-E78F-3D44-8F0A-3D5AEEADDA58}"/>
              </a:ext>
            </a:extLst>
          </p:cNvPr>
          <p:cNvSpPr txBox="1"/>
          <p:nvPr/>
        </p:nvSpPr>
        <p:spPr>
          <a:xfrm>
            <a:off x="294641" y="5938574"/>
            <a:ext cx="520043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Whittaker R. H. (1960) 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Ecological Monographs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B734AF-C6C5-1D63-6AB6-83E7382CDD5A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F310859-1618-4452-1EAA-D0A64490C85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6253" b="54474"/>
          <a:stretch/>
        </p:blipFill>
        <p:spPr>
          <a:xfrm>
            <a:off x="1275445" y="2249003"/>
            <a:ext cx="4820555" cy="2735426"/>
          </a:xfrm>
          <a:prstGeom prst="rect">
            <a:avLst/>
          </a:prstGeom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F01853A7-51B9-4292-1A1C-C6BE800829D6}"/>
              </a:ext>
            </a:extLst>
          </p:cNvPr>
          <p:cNvSpPr/>
          <p:nvPr/>
        </p:nvSpPr>
        <p:spPr>
          <a:xfrm flipH="1">
            <a:off x="5829300" y="2315678"/>
            <a:ext cx="676275" cy="2389672"/>
          </a:xfrm>
          <a:prstGeom prst="leftBrace">
            <a:avLst>
              <a:gd name="adj1" fmla="val 8333"/>
              <a:gd name="adj2" fmla="val 48007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501FC70-8109-148B-17A6-8B7720B0B2A8}"/>
              </a:ext>
            </a:extLst>
          </p:cNvPr>
          <p:cNvCxnSpPr/>
          <p:nvPr/>
        </p:nvCxnSpPr>
        <p:spPr>
          <a:xfrm flipH="1">
            <a:off x="3187438" y="2027039"/>
            <a:ext cx="729870" cy="1066800"/>
          </a:xfrm>
          <a:prstGeom prst="straightConnector1">
            <a:avLst/>
          </a:prstGeom>
          <a:ln w="57150">
            <a:solidFill>
              <a:srgbClr val="2337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1BB3A25-0F5B-059A-0EF4-DC29C1980DA4}"/>
              </a:ext>
            </a:extLst>
          </p:cNvPr>
          <p:cNvSpPr txBox="1"/>
          <p:nvPr/>
        </p:nvSpPr>
        <p:spPr>
          <a:xfrm>
            <a:off x="3917308" y="1507449"/>
            <a:ext cx="399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2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F53A79-D90C-B62E-54CF-685BBB4B54FD}"/>
              </a:ext>
            </a:extLst>
          </p:cNvPr>
          <p:cNvSpPr txBox="1"/>
          <p:nvPr/>
        </p:nvSpPr>
        <p:spPr>
          <a:xfrm>
            <a:off x="8471163" y="3025200"/>
            <a:ext cx="1338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2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β = γ/α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2F6375-248E-95A3-CF67-A95543D17BB7}"/>
              </a:ext>
            </a:extLst>
          </p:cNvPr>
          <p:cNvSpPr txBox="1"/>
          <p:nvPr/>
        </p:nvSpPr>
        <p:spPr>
          <a:xfrm>
            <a:off x="6559131" y="3120317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2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734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History, general concepts, definitions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“Biodiversity is a charismatic mega-category” (D</a:t>
            </a:r>
            <a:r>
              <a:rPr lang="cs-CZ" dirty="0" err="1"/>
              <a:t>íaz</a:t>
            </a:r>
            <a:r>
              <a:rPr lang="cs-CZ" dirty="0"/>
              <a:t> </a:t>
            </a:r>
            <a:r>
              <a:rPr lang="en-US" dirty="0"/>
              <a:t>&amp; </a:t>
            </a:r>
            <a:r>
              <a:rPr lang="en-US" dirty="0" err="1"/>
              <a:t>Malhi</a:t>
            </a:r>
            <a:r>
              <a:rPr lang="en-US" dirty="0"/>
              <a:t> 2022)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r>
              <a:rPr lang="en-US" dirty="0"/>
              <a:t>XXXXXX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58204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Similarity (or dissimilarity) – more than 80 indices for </a:t>
            </a:r>
            <a:r>
              <a:rPr lang="en-US" u="sng" dirty="0"/>
              <a:t>binary</a:t>
            </a:r>
            <a:r>
              <a:rPr lang="en-US" dirty="0"/>
              <a:t> data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3A3649-E78F-3D44-8F0A-3D5AEEADDA58}"/>
              </a:ext>
            </a:extLst>
          </p:cNvPr>
          <p:cNvSpPr txBox="1"/>
          <p:nvPr/>
        </p:nvSpPr>
        <p:spPr>
          <a:xfrm>
            <a:off x="294641" y="5938574"/>
            <a:ext cx="5200435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Koleff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(2003) 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Journal of Animal Ecology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Legendre &amp; Legendre (2012) 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Numerical Ecology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B734AF-C6C5-1D63-6AB6-83E7382CDD5A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F310859-1618-4452-1EAA-D0A64490C85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6253" b="54474"/>
          <a:stretch/>
        </p:blipFill>
        <p:spPr>
          <a:xfrm>
            <a:off x="1275445" y="2249003"/>
            <a:ext cx="4820555" cy="273542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3A5DBE-7DB2-C994-37E7-61AC46C4C66C}"/>
              </a:ext>
            </a:extLst>
          </p:cNvPr>
          <p:cNvCxnSpPr/>
          <p:nvPr/>
        </p:nvCxnSpPr>
        <p:spPr>
          <a:xfrm>
            <a:off x="2362200" y="3619500"/>
            <a:ext cx="1704975" cy="257175"/>
          </a:xfrm>
          <a:prstGeom prst="straightConnector1">
            <a:avLst/>
          </a:prstGeom>
          <a:ln w="76200">
            <a:solidFill>
              <a:srgbClr val="23373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3DE9F4-28ED-1C5B-5163-12F4CECA85CB}"/>
                  </a:ext>
                </a:extLst>
              </p:cNvPr>
              <p:cNvSpPr txBox="1"/>
              <p:nvPr/>
            </p:nvSpPr>
            <p:spPr>
              <a:xfrm>
                <a:off x="2892078" y="3060863"/>
                <a:ext cx="1012713" cy="6243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𝑗𝑎𝑐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3DE9F4-28ED-1C5B-5163-12F4CECA8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078" y="3060863"/>
                <a:ext cx="1012713" cy="6243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3B39687-DE54-4BF1-2A82-848C1EAE193A}"/>
                  </a:ext>
                </a:extLst>
              </p:cNvPr>
              <p:cNvSpPr txBox="1"/>
              <p:nvPr/>
            </p:nvSpPr>
            <p:spPr>
              <a:xfrm>
                <a:off x="4763331" y="1209959"/>
                <a:ext cx="2792944" cy="6387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𝑗𝑎𝑐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3B39687-DE54-4BF1-2A82-848C1EAE1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331" y="1209959"/>
                <a:ext cx="2792944" cy="6387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9A50A848-5E55-0244-ADC6-503155AB6AF7}"/>
              </a:ext>
            </a:extLst>
          </p:cNvPr>
          <p:cNvGrpSpPr/>
          <p:nvPr/>
        </p:nvGrpSpPr>
        <p:grpSpPr>
          <a:xfrm>
            <a:off x="6329794" y="2146799"/>
            <a:ext cx="3940006" cy="2326011"/>
            <a:chOff x="4740884" y="562759"/>
            <a:chExt cx="3940006" cy="232601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964FEBA-35DF-DE2F-E142-001CE52A9739}"/>
                </a:ext>
              </a:extLst>
            </p:cNvPr>
            <p:cNvSpPr/>
            <p:nvPr/>
          </p:nvSpPr>
          <p:spPr>
            <a:xfrm>
              <a:off x="5200842" y="1651391"/>
              <a:ext cx="435006" cy="44388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A2F6903-BA59-1E5D-D77F-13B1FCB0DC6F}"/>
                </a:ext>
              </a:extLst>
            </p:cNvPr>
            <p:cNvSpPr/>
            <p:nvPr/>
          </p:nvSpPr>
          <p:spPr>
            <a:xfrm>
              <a:off x="5635848" y="1651391"/>
              <a:ext cx="435006" cy="44388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4089BCB-00D4-71D7-1CCD-8660BEFF8659}"/>
                </a:ext>
              </a:extLst>
            </p:cNvPr>
            <p:cNvSpPr/>
            <p:nvPr/>
          </p:nvSpPr>
          <p:spPr>
            <a:xfrm>
              <a:off x="6070854" y="1651391"/>
              <a:ext cx="435006" cy="44388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D71ED87-405A-1C66-2FA8-B2F082420D28}"/>
                </a:ext>
              </a:extLst>
            </p:cNvPr>
            <p:cNvSpPr/>
            <p:nvPr/>
          </p:nvSpPr>
          <p:spPr>
            <a:xfrm>
              <a:off x="6505860" y="1651391"/>
              <a:ext cx="435006" cy="44388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7F7BD8D-1D95-D978-A914-81A67A7C948E}"/>
                </a:ext>
              </a:extLst>
            </p:cNvPr>
            <p:cNvSpPr/>
            <p:nvPr/>
          </p:nvSpPr>
          <p:spPr>
            <a:xfrm>
              <a:off x="6940866" y="1651391"/>
              <a:ext cx="435006" cy="44388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64C402A-857C-0024-3816-C7B4C6D83D66}"/>
                </a:ext>
              </a:extLst>
            </p:cNvPr>
            <p:cNvSpPr/>
            <p:nvPr/>
          </p:nvSpPr>
          <p:spPr>
            <a:xfrm>
              <a:off x="7375872" y="1651391"/>
              <a:ext cx="435006" cy="44388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2EC61E3-6994-C8A9-230B-100257BD704E}"/>
                </a:ext>
              </a:extLst>
            </p:cNvPr>
            <p:cNvSpPr/>
            <p:nvPr/>
          </p:nvSpPr>
          <p:spPr>
            <a:xfrm>
              <a:off x="7810878" y="1651391"/>
              <a:ext cx="435006" cy="443882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73E35A7-3D6A-7C5F-8879-F5998036711C}"/>
                </a:ext>
              </a:extLst>
            </p:cNvPr>
            <p:cNvSpPr/>
            <p:nvPr/>
          </p:nvSpPr>
          <p:spPr>
            <a:xfrm>
              <a:off x="8245884" y="1651391"/>
              <a:ext cx="435006" cy="443882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A2AA169-E880-651D-F362-9E57470462D0}"/>
                </a:ext>
              </a:extLst>
            </p:cNvPr>
            <p:cNvSpPr/>
            <p:nvPr/>
          </p:nvSpPr>
          <p:spPr>
            <a:xfrm>
              <a:off x="7375872" y="2095273"/>
              <a:ext cx="435006" cy="44388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78363F6-17E2-D3EE-C15B-2A38FD273DFB}"/>
                </a:ext>
              </a:extLst>
            </p:cNvPr>
            <p:cNvSpPr/>
            <p:nvPr/>
          </p:nvSpPr>
          <p:spPr>
            <a:xfrm>
              <a:off x="7810878" y="2095273"/>
              <a:ext cx="435006" cy="44388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849245D-A016-F775-0FCB-C43C74AA13DA}"/>
                </a:ext>
              </a:extLst>
            </p:cNvPr>
            <p:cNvSpPr/>
            <p:nvPr/>
          </p:nvSpPr>
          <p:spPr>
            <a:xfrm>
              <a:off x="8245884" y="2095273"/>
              <a:ext cx="435006" cy="44388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E573157-AACA-8529-1C36-647D6CB718B9}"/>
                </a:ext>
              </a:extLst>
            </p:cNvPr>
            <p:cNvSpPr/>
            <p:nvPr/>
          </p:nvSpPr>
          <p:spPr>
            <a:xfrm>
              <a:off x="6505860" y="2095273"/>
              <a:ext cx="435006" cy="443882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CB8F854-AAF0-FB0B-D9C9-CE1D8C8EF81E}"/>
                </a:ext>
              </a:extLst>
            </p:cNvPr>
            <p:cNvSpPr/>
            <p:nvPr/>
          </p:nvSpPr>
          <p:spPr>
            <a:xfrm>
              <a:off x="5200842" y="2095273"/>
              <a:ext cx="435006" cy="443882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550413F-72F7-8BD6-F73B-4B461B85B2B0}"/>
                </a:ext>
              </a:extLst>
            </p:cNvPr>
            <p:cNvSpPr/>
            <p:nvPr/>
          </p:nvSpPr>
          <p:spPr>
            <a:xfrm>
              <a:off x="5635848" y="2095273"/>
              <a:ext cx="435006" cy="443882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2DCD57F-A7A6-E6C9-AB58-A2284D64E20C}"/>
                </a:ext>
              </a:extLst>
            </p:cNvPr>
            <p:cNvSpPr/>
            <p:nvPr/>
          </p:nvSpPr>
          <p:spPr>
            <a:xfrm>
              <a:off x="6070854" y="2095273"/>
              <a:ext cx="435006" cy="443882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B8B7951-8647-CCF3-3AD5-93FC5E2971A5}"/>
                </a:ext>
              </a:extLst>
            </p:cNvPr>
            <p:cNvSpPr/>
            <p:nvPr/>
          </p:nvSpPr>
          <p:spPr>
            <a:xfrm>
              <a:off x="6940866" y="2095273"/>
              <a:ext cx="435006" cy="44388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6A2038A-7539-1403-3F74-1E3A5EEDF17D}"/>
                </a:ext>
              </a:extLst>
            </p:cNvPr>
            <p:cNvSpPr txBox="1"/>
            <p:nvPr/>
          </p:nvSpPr>
          <p:spPr>
            <a:xfrm rot="16200000">
              <a:off x="4576736" y="1929565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cs typeface="Times New Roman" panose="02020603050405020304" pitchFamily="18" charset="0"/>
                </a:rPr>
                <a:t>Sites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1055628-4574-38B5-4A3A-8B1443F5A1A8}"/>
                </a:ext>
              </a:extLst>
            </p:cNvPr>
            <p:cNvSpPr txBox="1"/>
            <p:nvPr/>
          </p:nvSpPr>
          <p:spPr>
            <a:xfrm>
              <a:off x="6810945" y="2519438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cs typeface="Times New Roman" panose="02020603050405020304" pitchFamily="18" charset="0"/>
                </a:rPr>
                <a:t>Species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FE6BF10-FFE0-A8CF-E614-0BF5D5C23EE7}"/>
                    </a:ext>
                  </a:extLst>
                </p:cNvPr>
                <p:cNvSpPr txBox="1"/>
                <p:nvPr/>
              </p:nvSpPr>
              <p:spPr>
                <a:xfrm>
                  <a:off x="7202475" y="562759"/>
                  <a:ext cx="39624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FE6BF10-FFE0-A8CF-E614-0BF5D5C23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2475" y="562759"/>
                  <a:ext cx="396240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39A48F85-E3E3-1C37-F380-BAECCF3B2CBF}"/>
                </a:ext>
              </a:extLst>
            </p:cNvPr>
            <p:cNvSpPr/>
            <p:nvPr/>
          </p:nvSpPr>
          <p:spPr>
            <a:xfrm rot="16200000">
              <a:off x="5933993" y="561310"/>
              <a:ext cx="273723" cy="1740025"/>
            </a:xfrm>
            <a:prstGeom prst="rightBrac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8" name="Right Brace 37">
              <a:extLst>
                <a:ext uri="{FF2B5EF4-FFF2-40B4-BE49-F238E27FC236}">
                  <a16:creationId xmlns:a16="http://schemas.microsoft.com/office/drawing/2014/main" id="{B2D76782-5B23-E224-FA59-9C6F4B92FBC3}"/>
                </a:ext>
              </a:extLst>
            </p:cNvPr>
            <p:cNvSpPr/>
            <p:nvPr/>
          </p:nvSpPr>
          <p:spPr>
            <a:xfrm rot="16200000">
              <a:off x="7246196" y="759669"/>
              <a:ext cx="290731" cy="901393"/>
            </a:xfrm>
            <a:prstGeom prst="rightBrac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9" name="Right Brace 38">
              <a:extLst>
                <a:ext uri="{FF2B5EF4-FFF2-40B4-BE49-F238E27FC236}">
                  <a16:creationId xmlns:a16="http://schemas.microsoft.com/office/drawing/2014/main" id="{EA6AEC68-F8F9-B120-9D0E-AAF8DAD39C39}"/>
                </a:ext>
              </a:extLst>
            </p:cNvPr>
            <p:cNvSpPr/>
            <p:nvPr/>
          </p:nvSpPr>
          <p:spPr>
            <a:xfrm rot="16200000">
              <a:off x="8144496" y="953791"/>
              <a:ext cx="234628" cy="838160"/>
            </a:xfrm>
            <a:prstGeom prst="rightBrac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AA19C22-31D8-62F7-E6BC-55CCF1B61C55}"/>
                    </a:ext>
                  </a:extLst>
                </p:cNvPr>
                <p:cNvSpPr txBox="1"/>
                <p:nvPr/>
              </p:nvSpPr>
              <p:spPr>
                <a:xfrm>
                  <a:off x="5880353" y="832512"/>
                  <a:ext cx="39624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AA19C22-31D8-62F7-E6BC-55CCF1B61C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0353" y="832512"/>
                  <a:ext cx="396240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010005E-69B0-4893-401F-C64FBCBFF327}"/>
                    </a:ext>
                  </a:extLst>
                </p:cNvPr>
                <p:cNvSpPr txBox="1"/>
                <p:nvPr/>
              </p:nvSpPr>
              <p:spPr>
                <a:xfrm>
                  <a:off x="8102433" y="749472"/>
                  <a:ext cx="39624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010005E-69B0-4893-401F-C64FBCBFF3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2433" y="749472"/>
                  <a:ext cx="396240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14A140C6-E893-8F29-9A1D-3DA15DF79418}"/>
              </a:ext>
            </a:extLst>
          </p:cNvPr>
          <p:cNvSpPr txBox="1"/>
          <p:nvPr/>
        </p:nvSpPr>
        <p:spPr>
          <a:xfrm>
            <a:off x="1275445" y="1324553"/>
            <a:ext cx="3454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 Jaccard index</a:t>
            </a:r>
          </a:p>
        </p:txBody>
      </p:sp>
    </p:spTree>
    <p:extLst>
      <p:ext uri="{BB962C8B-B14F-4D97-AF65-F5344CB8AC3E}">
        <p14:creationId xmlns:p14="http://schemas.microsoft.com/office/powerpoint/2010/main" val="2088674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Species pools, dark diversity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3A3649-E78F-3D44-8F0A-3D5AEEADDA58}"/>
              </a:ext>
            </a:extLst>
          </p:cNvPr>
          <p:cNvSpPr txBox="1"/>
          <p:nvPr/>
        </p:nvSpPr>
        <p:spPr>
          <a:xfrm>
            <a:off x="294642" y="5938574"/>
            <a:ext cx="4161276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Carmona &amp; </a:t>
            </a:r>
            <a:r>
              <a:rPr lang="en-US" sz="1600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Partel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(2021) 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Global Ecology &amp; Biogeography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B734AF-C6C5-1D63-6AB6-83E7382CDD5A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7C8C7ED-BAA3-EEC1-B3F4-0B0C2A1AE3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0" t="1089" b="53710"/>
          <a:stretch/>
        </p:blipFill>
        <p:spPr>
          <a:xfrm>
            <a:off x="1333500" y="1519170"/>
            <a:ext cx="7630026" cy="397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00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You should know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E27FE-EB96-B873-CDBE-54004AA486D4}"/>
              </a:ext>
            </a:extLst>
          </p:cNvPr>
          <p:cNvSpPr txBox="1"/>
          <p:nvPr/>
        </p:nvSpPr>
        <p:spPr>
          <a:xfrm>
            <a:off x="1438184" y="1455938"/>
            <a:ext cx="7741328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difference between taxonomic, phylogenetic, and functional diversity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How are these measured (species richness, FD, PD)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difference between </a:t>
            </a:r>
            <a:r>
              <a:rPr lang="en-US" b="1" dirty="0"/>
              <a:t>abundance-based and incidence-based </a:t>
            </a:r>
            <a:r>
              <a:rPr lang="en-US" dirty="0"/>
              <a:t>metrics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What is </a:t>
            </a:r>
            <a:r>
              <a:rPr lang="en-US" b="1" dirty="0"/>
              <a:t>species-abundance distribution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difference between diversity and </a:t>
            </a:r>
            <a:r>
              <a:rPr lang="en-US" b="1" dirty="0"/>
              <a:t>evenness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What is </a:t>
            </a:r>
            <a:r>
              <a:rPr lang="en-US" b="1" dirty="0"/>
              <a:t>alpha, beta, and gamma </a:t>
            </a:r>
            <a:r>
              <a:rPr lang="en-US" dirty="0"/>
              <a:t>diversity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What are </a:t>
            </a:r>
            <a:r>
              <a:rPr lang="en-US" b="1" dirty="0"/>
              <a:t>species pools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8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Why biodiversity matters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23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925567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Two views on why biodiversity matters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D3C22E-3662-8CAA-02CF-F39B36F31339}"/>
              </a:ext>
            </a:extLst>
          </p:cNvPr>
          <p:cNvSpPr txBox="1"/>
          <p:nvPr/>
        </p:nvSpPr>
        <p:spPr>
          <a:xfrm>
            <a:off x="294642" y="603382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D</a:t>
            </a:r>
            <a:r>
              <a:rPr lang="cs-CZ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í</a:t>
            </a:r>
            <a:r>
              <a:rPr lang="en-US" sz="1600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az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&amp; </a:t>
            </a:r>
            <a:r>
              <a:rPr lang="en-US" sz="1600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Malhi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(2022) 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Annual Review of Environment and </a:t>
            </a:r>
            <a:r>
              <a:rPr lang="en-US" sz="1600" i="1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Rsources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B58B6E-DC24-A834-2BAA-7756F7493C40}"/>
              </a:ext>
            </a:extLst>
          </p:cNvPr>
          <p:cNvSpPr txBox="1"/>
          <p:nvPr/>
        </p:nvSpPr>
        <p:spPr>
          <a:xfrm>
            <a:off x="1268967" y="1070883"/>
            <a:ext cx="8907965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/>
              <a:t>Biocentric views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favor intrinsic values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unrelated to humans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entities irreplaceable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Championed by nature lovers and conservationists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-&gt; Ecosystem function, functional traits</a:t>
            </a:r>
          </a:p>
          <a:p>
            <a:pPr>
              <a:spcAft>
                <a:spcPts val="1200"/>
              </a:spcAft>
            </a:pPr>
            <a:r>
              <a:rPr lang="en-US" b="1" dirty="0"/>
              <a:t>Anthropocentric views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favors human-focused values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strongly instrumental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entities often seem replaceable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-&gt; Ecosystem services,</a:t>
            </a:r>
            <a:r>
              <a:rPr lang="en-US" dirty="0"/>
              <a:t> </a:t>
            </a:r>
            <a:r>
              <a:rPr lang="en-US" b="1" dirty="0"/>
              <a:t>Nature’s contribution to people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88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Biodiversity-ecosystem function (BEF): </a:t>
            </a:r>
            <a:r>
              <a:rPr lang="en-US" b="1" dirty="0"/>
              <a:t>productivity</a:t>
            </a:r>
            <a:r>
              <a:rPr lang="en-US" dirty="0"/>
              <a:t> 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25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Loreau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(2001)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Science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C969EDA-ED7C-34D3-F9C5-3A65550BA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051456"/>
            <a:ext cx="2146547" cy="179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3A00AF1F-E369-7227-ACC3-479088832B5B}"/>
              </a:ext>
            </a:extLst>
          </p:cNvPr>
          <p:cNvGrpSpPr/>
          <p:nvPr/>
        </p:nvGrpSpPr>
        <p:grpSpPr>
          <a:xfrm>
            <a:off x="3913758" y="993703"/>
            <a:ext cx="4906392" cy="3071547"/>
            <a:chOff x="4261282" y="948000"/>
            <a:chExt cx="3622631" cy="214473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C131E42-EC38-8873-7E88-B46CA102C0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3302"/>
            <a:stretch/>
          </p:blipFill>
          <p:spPr>
            <a:xfrm>
              <a:off x="4471254" y="948000"/>
              <a:ext cx="3412659" cy="214473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18049A3-7DFD-170B-7651-AB56D8177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61282" y="1127651"/>
              <a:ext cx="280994" cy="14892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8410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Biodiversity effects: </a:t>
            </a:r>
            <a:r>
              <a:rPr lang="en-US" b="1" dirty="0"/>
              <a:t>productivity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26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Loreau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(2001)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Science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0F09D0-2340-636E-D225-187F9C310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532" y="1134914"/>
            <a:ext cx="6182567" cy="43005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BA8CF9-E01F-71D8-6CA2-D2663FFDE418}"/>
              </a:ext>
            </a:extLst>
          </p:cNvPr>
          <p:cNvSpPr txBox="1"/>
          <p:nvPr/>
        </p:nvSpPr>
        <p:spPr>
          <a:xfrm>
            <a:off x="7829551" y="1476375"/>
            <a:ext cx="35718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Complementarity</a:t>
            </a:r>
            <a:r>
              <a:rPr lang="en-US" dirty="0"/>
              <a:t> – each species has different sets of traits, and exploits different niche</a:t>
            </a:r>
          </a:p>
          <a:p>
            <a:endParaRPr lang="en-US" dirty="0"/>
          </a:p>
          <a:p>
            <a:r>
              <a:rPr lang="en-US" b="1" dirty="0"/>
              <a:t>Sampling effect </a:t>
            </a:r>
            <a:r>
              <a:rPr lang="en-US" dirty="0"/>
              <a:t>– the more species we sample from species pool, the higher the chance that we sample a productive one</a:t>
            </a:r>
          </a:p>
        </p:txBody>
      </p:sp>
    </p:spTree>
    <p:extLst>
      <p:ext uri="{BB962C8B-B14F-4D97-AF65-F5344CB8AC3E}">
        <p14:creationId xmlns:p14="http://schemas.microsoft.com/office/powerpoint/2010/main" val="3307168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BEF in Chinese subtropical forest experiment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27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Huang et al. (2018)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Science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</a:t>
            </a:r>
            <a:r>
              <a:rPr lang="en-US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ef-china.com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696284-54E0-B362-9E87-6CB381616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641" y="1329904"/>
            <a:ext cx="5284956" cy="4846734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71154D6-975A-2287-1318-001061C645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6" r="8323"/>
          <a:stretch/>
        </p:blipFill>
        <p:spPr bwMode="auto">
          <a:xfrm>
            <a:off x="1333500" y="1329904"/>
            <a:ext cx="4303820" cy="157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291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BEF in global observational data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28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Duffy et al. (2017)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34FAC9-43BD-5D5A-281D-EC54114CA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970" y="691415"/>
            <a:ext cx="2845082" cy="58099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F7AC32-9743-846D-A157-4BB24F572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0" y="1110966"/>
            <a:ext cx="3948714" cy="434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43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Biodiversity-ecosystem function (BEF): </a:t>
            </a:r>
            <a:r>
              <a:rPr lang="en-US" b="1" dirty="0"/>
              <a:t>stability</a:t>
            </a:r>
            <a:r>
              <a:rPr lang="en-US" dirty="0"/>
              <a:t> 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29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Tilman, Reich &amp; Knops (2006)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FD090C0-7B60-8BEB-CFBA-DFA6D5355438}"/>
              </a:ext>
            </a:extLst>
          </p:cNvPr>
          <p:cNvGrpSpPr/>
          <p:nvPr/>
        </p:nvGrpSpPr>
        <p:grpSpPr>
          <a:xfrm>
            <a:off x="1333500" y="3158636"/>
            <a:ext cx="8964093" cy="2490801"/>
            <a:chOff x="1408459" y="1532361"/>
            <a:chExt cx="8964093" cy="249080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85830F2-6DD9-AE9B-ED87-33B42F9BE4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348" t="722" r="11020" b="28801"/>
            <a:stretch/>
          </p:blipFill>
          <p:spPr>
            <a:xfrm>
              <a:off x="7525180" y="1556175"/>
              <a:ext cx="2847372" cy="241961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67D5183-C64E-8273-147B-0E15818ED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42276" y="1560392"/>
              <a:ext cx="2847372" cy="241539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7996B5C-3DDB-9C44-910F-F96F948F7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8459" y="1532361"/>
              <a:ext cx="2847372" cy="224286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23BC84-A693-386D-54F7-A0B8F20791FE}"/>
                </a:ext>
              </a:extLst>
            </p:cNvPr>
            <p:cNvSpPr txBox="1"/>
            <p:nvPr/>
          </p:nvSpPr>
          <p:spPr>
            <a:xfrm>
              <a:off x="1819448" y="3746163"/>
              <a:ext cx="23599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Initial treatment species number</a:t>
              </a: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0C969EDA-ED7C-34D3-F9C5-3A65550BA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051456"/>
            <a:ext cx="2146547" cy="179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423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Biodivesity</a:t>
            </a:r>
            <a:r>
              <a:rPr lang="en-US" dirty="0">
                <a:solidFill>
                  <a:schemeClr val="tx1"/>
                </a:solidFill>
              </a:rPr>
              <a:t> – a one-slide history of the concept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29B5A45-B6F4-26E6-39C4-A1118E064FC7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2000" cy="6810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7432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Charles Darwin – the Entangled Bank</a:t>
            </a:r>
            <a:endParaRPr lang="cs-CZ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6F99E6D-7482-FFA4-BC17-69475128E46B}"/>
              </a:ext>
            </a:extLst>
          </p:cNvPr>
          <p:cNvSpPr txBox="1">
            <a:spLocks/>
          </p:cNvSpPr>
          <p:nvPr/>
        </p:nvSpPr>
        <p:spPr>
          <a:xfrm>
            <a:off x="9448800" y="6578082"/>
            <a:ext cx="2743200" cy="2799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cs-CZ"/>
            </a:defPPr>
            <a:lvl1pPr marL="0" algn="ct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13B397D-D41F-492E-ABE2-B3390F73867D}" type="slidenum">
              <a:rPr lang="cs-CZ" smtClean="0"/>
              <a:pPr/>
              <a:t>3</a:t>
            </a:fld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3C4552-2D0E-DB28-6CBB-FEFBC97B011A}"/>
              </a:ext>
            </a:extLst>
          </p:cNvPr>
          <p:cNvSpPr txBox="1"/>
          <p:nvPr/>
        </p:nvSpPr>
        <p:spPr>
          <a:xfrm>
            <a:off x="294642" y="5938574"/>
            <a:ext cx="11106784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Darwin (1859)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On the Origin of Species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49A4060-9F51-0268-0105-8B0E83D545BB}"/>
              </a:ext>
            </a:extLst>
          </p:cNvPr>
          <p:cNvCxnSpPr>
            <a:cxnSpLocks/>
          </p:cNvCxnSpPr>
          <p:nvPr/>
        </p:nvCxnSpPr>
        <p:spPr>
          <a:xfrm>
            <a:off x="381000" y="58909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2">
            <a:extLst>
              <a:ext uri="{FF2B5EF4-FFF2-40B4-BE49-F238E27FC236}">
                <a16:creationId xmlns:a16="http://schemas.microsoft.com/office/drawing/2014/main" id="{A2403C61-60C1-DA51-6401-92958CCAE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1067978"/>
            <a:ext cx="2676525" cy="375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129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Biodiversity effects: </a:t>
            </a:r>
            <a:r>
              <a:rPr lang="en-US" b="1" dirty="0"/>
              <a:t>stability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30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De Bello et al. (2021) 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Trends in Ecology and Evolution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BF74137-BF40-3E4B-471B-84E63698897F}"/>
              </a:ext>
            </a:extLst>
          </p:cNvPr>
          <p:cNvGrpSpPr/>
          <p:nvPr/>
        </p:nvGrpSpPr>
        <p:grpSpPr>
          <a:xfrm>
            <a:off x="1828800" y="1809900"/>
            <a:ext cx="7938387" cy="2962117"/>
            <a:chOff x="1760316" y="1733701"/>
            <a:chExt cx="6840759" cy="2552550"/>
          </a:xfrm>
        </p:grpSpPr>
        <p:pic>
          <p:nvPicPr>
            <p:cNvPr id="5122" name="Picture 2" descr="Figure 1">
              <a:extLst>
                <a:ext uri="{FF2B5EF4-FFF2-40B4-BE49-F238E27FC236}">
                  <a16:creationId xmlns:a16="http://schemas.microsoft.com/office/drawing/2014/main" id="{52643706-D2EE-4927-7AC2-5FAE908C08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6" r="4539" b="74330"/>
            <a:stretch/>
          </p:blipFill>
          <p:spPr bwMode="auto">
            <a:xfrm>
              <a:off x="1760316" y="1733701"/>
              <a:ext cx="6840759" cy="2247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AB3F50A-0E12-08BE-8CCC-8FA0772CCAEA}"/>
                </a:ext>
              </a:extLst>
            </p:cNvPr>
            <p:cNvSpPr/>
            <p:nvPr/>
          </p:nvSpPr>
          <p:spPr>
            <a:xfrm>
              <a:off x="2181225" y="3838576"/>
              <a:ext cx="2571750" cy="4476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1962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Mechanisms: </a:t>
            </a:r>
            <a:r>
              <a:rPr lang="en-US" b="1" dirty="0"/>
              <a:t>stability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31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Loreau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&amp;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Mazancourt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(2013)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 Letters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52A464-A576-2321-40CA-48DDA0ED9B18}"/>
              </a:ext>
            </a:extLst>
          </p:cNvPr>
          <p:cNvSpPr txBox="1"/>
          <p:nvPr/>
        </p:nvSpPr>
        <p:spPr>
          <a:xfrm>
            <a:off x="1455938" y="1480737"/>
            <a:ext cx="6910866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Three main mechanisms behind biodiversity-stability relationship :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US" dirty="0"/>
              <a:t>Asynchrony of species responses to environmental fluctuations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US" dirty="0"/>
              <a:t>Differences at speed at which species respond to perturbations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US" dirty="0"/>
              <a:t>Reduction in the strength of competition</a:t>
            </a:r>
          </a:p>
        </p:txBody>
      </p:sp>
    </p:spTree>
    <p:extLst>
      <p:ext uri="{BB962C8B-B14F-4D97-AF65-F5344CB8AC3E}">
        <p14:creationId xmlns:p14="http://schemas.microsoft.com/office/powerpoint/2010/main" val="267457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Empirical support for biodiversity-stability relationship: it is complicated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32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Pennekamp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(2018)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E58FAE-A030-887B-2DA6-02E5CFC8530B}"/>
              </a:ext>
            </a:extLst>
          </p:cNvPr>
          <p:cNvGrpSpPr/>
          <p:nvPr/>
        </p:nvGrpSpPr>
        <p:grpSpPr>
          <a:xfrm>
            <a:off x="1386765" y="1425712"/>
            <a:ext cx="6675271" cy="3330691"/>
            <a:chOff x="4802819" y="1658559"/>
            <a:chExt cx="6675271" cy="3330691"/>
          </a:xfrm>
        </p:grpSpPr>
        <p:pic>
          <p:nvPicPr>
            <p:cNvPr id="2050" name="Picture 2" descr="figure 1">
              <a:extLst>
                <a:ext uri="{FF2B5EF4-FFF2-40B4-BE49-F238E27FC236}">
                  <a16:creationId xmlns:a16="http://schemas.microsoft.com/office/drawing/2014/main" id="{66B3E276-D1E3-964E-DCAE-67ADED1E32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173"/>
            <a:stretch/>
          </p:blipFill>
          <p:spPr bwMode="auto">
            <a:xfrm>
              <a:off x="4850108" y="1658559"/>
              <a:ext cx="6627982" cy="3302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0A3E0AD-3FA9-D238-9120-212F552CE470}"/>
                </a:ext>
              </a:extLst>
            </p:cNvPr>
            <p:cNvSpPr/>
            <p:nvPr/>
          </p:nvSpPr>
          <p:spPr>
            <a:xfrm>
              <a:off x="4802819" y="4545367"/>
              <a:ext cx="3515558" cy="4438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7043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You should know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E27FE-EB96-B873-CDBE-54004AA486D4}"/>
              </a:ext>
            </a:extLst>
          </p:cNvPr>
          <p:cNvSpPr txBox="1"/>
          <p:nvPr/>
        </p:nvSpPr>
        <p:spPr>
          <a:xfrm>
            <a:off x="1438184" y="1455938"/>
            <a:ext cx="7741328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There is a prevalent (empirically and experimentally supported) positive biodiversity-</a:t>
            </a:r>
            <a:r>
              <a:rPr lang="en-US" b="1" dirty="0"/>
              <a:t>productivity</a:t>
            </a:r>
            <a:r>
              <a:rPr lang="en-US" dirty="0"/>
              <a:t> relationship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main mechanisms behind it are: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i="1" dirty="0"/>
              <a:t>Higher likelihood of having (sampling) a high-productivity species if we sample species from species pool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i="1" dirty="0"/>
              <a:t>Complementarity effects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There are multiple relationships between biodiversity and </a:t>
            </a:r>
            <a:r>
              <a:rPr lang="en-US" b="1" dirty="0"/>
              <a:t>stability</a:t>
            </a:r>
            <a:r>
              <a:rPr lang="en-US" dirty="0"/>
              <a:t>, depending on how we define stability, and the whole science behind biodiversity-stability relationship is quite complex</a:t>
            </a:r>
          </a:p>
        </p:txBody>
      </p:sp>
    </p:spTree>
    <p:extLst>
      <p:ext uri="{BB962C8B-B14F-4D97-AF65-F5344CB8AC3E}">
        <p14:creationId xmlns:p14="http://schemas.microsoft.com/office/powerpoint/2010/main" val="3256844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62" y="1883906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Thank you. Questions?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235C96-A898-4D77-AE9C-C2DD96FEB81D}"/>
              </a:ext>
            </a:extLst>
          </p:cNvPr>
          <p:cNvGrpSpPr/>
          <p:nvPr/>
        </p:nvGrpSpPr>
        <p:grpSpPr>
          <a:xfrm>
            <a:off x="4950178" y="1226849"/>
            <a:ext cx="3936646" cy="1886688"/>
            <a:chOff x="3254916" y="3536004"/>
            <a:chExt cx="5145323" cy="246596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0CE002C-9D2C-412A-ABB0-977E8378A8F7}"/>
                </a:ext>
              </a:extLst>
            </p:cNvPr>
            <p:cNvSpPr/>
            <p:nvPr/>
          </p:nvSpPr>
          <p:spPr>
            <a:xfrm>
              <a:off x="3254916" y="3536005"/>
              <a:ext cx="2466975" cy="2465961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7FCB392-E977-4C32-B0DA-34F313A93C2A}"/>
                </a:ext>
              </a:extLst>
            </p:cNvPr>
            <p:cNvSpPr/>
            <p:nvPr/>
          </p:nvSpPr>
          <p:spPr>
            <a:xfrm>
              <a:off x="5933264" y="3536004"/>
              <a:ext cx="2466975" cy="2465961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7804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Biodivesity</a:t>
            </a:r>
            <a:r>
              <a:rPr lang="en-US" dirty="0">
                <a:solidFill>
                  <a:schemeClr val="tx1"/>
                </a:solidFill>
              </a:rPr>
              <a:t> – a one-slide history of the concept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EE5FB2-9D18-BC66-0732-59FC20234041}"/>
              </a:ext>
            </a:extLst>
          </p:cNvPr>
          <p:cNvSpPr txBox="1"/>
          <p:nvPr/>
        </p:nvSpPr>
        <p:spPr>
          <a:xfrm>
            <a:off x="294642" y="603382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D</a:t>
            </a:r>
            <a:r>
              <a:rPr lang="cs-CZ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í</a:t>
            </a:r>
            <a:r>
              <a:rPr lang="en-US" sz="1600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az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&amp; </a:t>
            </a:r>
            <a:r>
              <a:rPr lang="en-US" sz="1600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Malhi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(2022) 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Annual Review of Environment and </a:t>
            </a:r>
            <a:r>
              <a:rPr lang="en-US" sz="1600" i="1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Rsources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D1ACDE-B517-AA81-66C3-217B9C031440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B46B49A-3162-C641-B34B-1F0DE6BE5666}"/>
              </a:ext>
            </a:extLst>
          </p:cNvPr>
          <p:cNvSpPr txBox="1"/>
          <p:nvPr/>
        </p:nvSpPr>
        <p:spPr>
          <a:xfrm>
            <a:off x="1268967" y="918483"/>
            <a:ext cx="8907965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1916 – J. Arthur Harris used concept of biological diversity in natural history of US deserts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1980 – The term in its current meaning in T.E. Lovejoy’s book on conservation biology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Throughout the 80’: Folks like W.G. Rosen, E. Norse, E.O. Wilson raise the term to prominence. Also, it’s generalized to “</a:t>
            </a:r>
            <a:r>
              <a:rPr lang="en-US" sz="1600" i="1" dirty="0"/>
              <a:t>biological variability among, and also </a:t>
            </a:r>
            <a:r>
              <a:rPr lang="en-US" sz="1600" i="1" u="sng" dirty="0"/>
              <a:t>below and beyond</a:t>
            </a:r>
            <a:r>
              <a:rPr lang="en-US" sz="1600" i="1" dirty="0"/>
              <a:t>, the level of species</a:t>
            </a:r>
            <a:r>
              <a:rPr lang="en-US" sz="1600" dirty="0"/>
              <a:t>”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1992 – United Nations Conference of Environment and Development (the Rio summit)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1993 – United Nations Convention on Biological Diversity (CBD), Article 2: “</a:t>
            </a:r>
            <a:r>
              <a:rPr lang="en-US" sz="1600" i="1" dirty="0"/>
              <a:t>the variability among living organisms from all sources including, inter alia, terrestrial, marine, and the ecological complexes of which they are part: this includes diversity within species, between species, and of </a:t>
            </a:r>
            <a:r>
              <a:rPr lang="en-US" sz="1600" i="1" u="sng" dirty="0"/>
              <a:t>ecosystems</a:t>
            </a:r>
            <a:r>
              <a:rPr lang="en-US" sz="1600" dirty="0"/>
              <a:t>”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Current IPBES definition: “</a:t>
            </a:r>
            <a:r>
              <a:rPr lang="en-US" sz="1600" i="1" dirty="0"/>
              <a:t>The variability among living organisms from all sources including terrestrial, marine and other aquatic ecosystems and the ecological complexes of which they are part. This includes variation in </a:t>
            </a:r>
            <a:r>
              <a:rPr lang="en-US" sz="1600" i="1" u="sng" dirty="0"/>
              <a:t>genetic, phenotypic, phylogenetic, and functional </a:t>
            </a:r>
            <a:r>
              <a:rPr lang="en-US" sz="1600" i="1" dirty="0"/>
              <a:t>attributes, as well as changes in </a:t>
            </a:r>
            <a:r>
              <a:rPr lang="en-US" sz="1600" i="1" u="sng" dirty="0"/>
              <a:t>abundance and distribution over time </a:t>
            </a:r>
            <a:r>
              <a:rPr lang="en-US" sz="1600" i="1" dirty="0"/>
              <a:t>and space within and </a:t>
            </a:r>
            <a:r>
              <a:rPr lang="en-US" sz="1600" i="1" u="sng" dirty="0"/>
              <a:t>among species, biological communities, and ecosystems</a:t>
            </a:r>
            <a:r>
              <a:rPr lang="en-US" sz="1600" i="1" dirty="0"/>
              <a:t>”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“</a:t>
            </a:r>
            <a:r>
              <a:rPr lang="en-US" sz="1600" i="1" dirty="0"/>
              <a:t>variation of life at all levels of biological organization</a:t>
            </a:r>
            <a:r>
              <a:rPr lang="en-US" sz="1600" dirty="0"/>
              <a:t>” (Gaston &amp; Spicer 2009)</a:t>
            </a:r>
          </a:p>
          <a:p>
            <a:pPr>
              <a:spcAft>
                <a:spcPts val="1200"/>
              </a:spcAft>
            </a:pPr>
            <a:endParaRPr lang="en-US" sz="1600" i="1" dirty="0"/>
          </a:p>
          <a:p>
            <a:pPr>
              <a:spcAft>
                <a:spcPts val="1200"/>
              </a:spcAft>
            </a:pPr>
            <a:endParaRPr lang="en-US" sz="1600" dirty="0"/>
          </a:p>
          <a:p>
            <a:pPr>
              <a:spcAft>
                <a:spcPts val="1200"/>
              </a:spcAft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3822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diversity of </a:t>
            </a:r>
            <a:r>
              <a:rPr lang="en-US" dirty="0" err="1">
                <a:solidFill>
                  <a:schemeClr val="tx1"/>
                </a:solidFill>
              </a:rPr>
              <a:t>biodiversities</a:t>
            </a:r>
            <a:r>
              <a:rPr lang="en-US" dirty="0">
                <a:solidFill>
                  <a:schemeClr val="tx1"/>
                </a:solidFill>
              </a:rPr>
              <a:t> – biodiversity is multidimensional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C13F3C-ADD2-C2A8-67FA-B3E0156D4243}"/>
              </a:ext>
            </a:extLst>
          </p:cNvPr>
          <p:cNvSpPr txBox="1"/>
          <p:nvPr/>
        </p:nvSpPr>
        <p:spPr>
          <a:xfrm>
            <a:off x="1268967" y="1070883"/>
            <a:ext cx="890796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/>
              <a:t>Across many species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Taxonomic</a:t>
            </a:r>
            <a:r>
              <a:rPr lang="en-US" dirty="0"/>
              <a:t> diversity – number of species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Phylogenetic</a:t>
            </a:r>
            <a:r>
              <a:rPr lang="en-US" dirty="0"/>
              <a:t> diversity – diversity which incorporates phylogenetic (evolutionary) difference between species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Functional</a:t>
            </a:r>
            <a:r>
              <a:rPr lang="en-US" dirty="0"/>
              <a:t> diversity – range of functional traits</a:t>
            </a:r>
          </a:p>
          <a:p>
            <a:pPr>
              <a:spcAft>
                <a:spcPts val="1200"/>
              </a:spcAft>
            </a:pPr>
            <a:r>
              <a:rPr lang="en-US" b="1" dirty="0"/>
              <a:t>Within a single species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Genetic</a:t>
            </a:r>
            <a:r>
              <a:rPr lang="en-US" dirty="0"/>
              <a:t> diversity – number of genetic characteristics of a species (i.e. combined differences in the DNA of all individuals of a species)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Morphological</a:t>
            </a:r>
            <a:r>
              <a:rPr lang="en-US" dirty="0"/>
              <a:t> diversity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Phenotypic</a:t>
            </a:r>
            <a:r>
              <a:rPr lang="en-US" dirty="0"/>
              <a:t> plasticity - the ability of individual genotypes to produce different phenotypes when exposed to different environmental conditions</a:t>
            </a:r>
          </a:p>
          <a:p>
            <a:pPr>
              <a:spcAft>
                <a:spcPts val="1200"/>
              </a:spcAft>
            </a:pPr>
            <a:r>
              <a:rPr lang="en-US" b="1" dirty="0"/>
              <a:t>Landscape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Ecosystem or habitat diversity, resource diversity</a:t>
            </a:r>
          </a:p>
        </p:txBody>
      </p:sp>
    </p:spTree>
    <p:extLst>
      <p:ext uri="{BB962C8B-B14F-4D97-AF65-F5344CB8AC3E}">
        <p14:creationId xmlns:p14="http://schemas.microsoft.com/office/powerpoint/2010/main" val="135467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Closely related concepts: Heterogeneity, variability, complexity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6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Bar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Massada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(2014)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Proceedings of the Royal Society B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026" name="Picture 2" descr="Figure 2.">
            <a:extLst>
              <a:ext uri="{FF2B5EF4-FFF2-40B4-BE49-F238E27FC236}">
                <a16:creationId xmlns:a16="http://schemas.microsoft.com/office/drawing/2014/main" id="{222C8CAC-F9C5-2B76-9DE7-2E67B2747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659" y="947041"/>
            <a:ext cx="5109241" cy="479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097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Remotely sensed habitat heterogeneity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7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Free GIS layers on </a:t>
            </a:r>
            <a:r>
              <a:rPr lang="en-US" sz="1600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EarthEnv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,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Tuanmu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&amp;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Jetz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(2015)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Global Ecology and Biogeography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25302F-245E-BAC5-3C00-DC7469098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726" y="865183"/>
            <a:ext cx="7731889" cy="491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947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Measuring biodiversity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8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336203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Number of species (Taxonomic diversity) vs Phylogenetic diversity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9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4161276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Image: 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Nixon (2001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) Encyclopedia of Biodiversity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F0E75E0-3A1B-B835-E585-9ED6318B8637}"/>
              </a:ext>
            </a:extLst>
          </p:cNvPr>
          <p:cNvGrpSpPr/>
          <p:nvPr/>
        </p:nvGrpSpPr>
        <p:grpSpPr>
          <a:xfrm>
            <a:off x="1333500" y="1460019"/>
            <a:ext cx="8748712" cy="3419442"/>
            <a:chOff x="1333500" y="1460019"/>
            <a:chExt cx="8748712" cy="3419442"/>
          </a:xfrm>
        </p:grpSpPr>
        <p:pic>
          <p:nvPicPr>
            <p:cNvPr id="6146" name="Picture 2" descr="Phylogeny - an overview | ScienceDirect Topics">
              <a:extLst>
                <a:ext uri="{FF2B5EF4-FFF2-40B4-BE49-F238E27FC236}">
                  <a16:creationId xmlns:a16="http://schemas.microsoft.com/office/drawing/2014/main" id="{CEEA465B-701E-FD75-1938-3DE81EE139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460019"/>
              <a:ext cx="3986212" cy="334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3A1AB8B-93E4-1DE5-736E-D3F1E87424EB}"/>
                </a:ext>
              </a:extLst>
            </p:cNvPr>
            <p:cNvGrpSpPr/>
            <p:nvPr/>
          </p:nvGrpSpPr>
          <p:grpSpPr>
            <a:xfrm>
              <a:off x="1333500" y="1521339"/>
              <a:ext cx="4010776" cy="3358122"/>
              <a:chOff x="1333500" y="1521339"/>
              <a:chExt cx="4010776" cy="3358122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9B46392D-3148-7EDB-74E1-085A0CC7A052}"/>
                  </a:ext>
                </a:extLst>
              </p:cNvPr>
              <p:cNvGrpSpPr/>
              <p:nvPr/>
            </p:nvGrpSpPr>
            <p:grpSpPr>
              <a:xfrm>
                <a:off x="1333500" y="1521339"/>
                <a:ext cx="4010776" cy="3358122"/>
                <a:chOff x="6849729" y="1378398"/>
                <a:chExt cx="4010776" cy="3358122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74C08CF0-873B-DE89-042A-80D260C6ED7A}"/>
                    </a:ext>
                  </a:extLst>
                </p:cNvPr>
                <p:cNvGrpSpPr/>
                <p:nvPr/>
              </p:nvGrpSpPr>
              <p:grpSpPr>
                <a:xfrm>
                  <a:off x="7417970" y="1548887"/>
                  <a:ext cx="1800225" cy="2785812"/>
                  <a:chOff x="1895475" y="1533525"/>
                  <a:chExt cx="1800225" cy="2785812"/>
                </a:xfrm>
              </p:grpSpPr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7A1A1500-79BF-31C9-3579-7DA5333DB02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895475" y="1533525"/>
                    <a:ext cx="1733550" cy="581025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934D4C26-DE92-1724-D5A6-C438F650F5F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895475" y="1990725"/>
                    <a:ext cx="1733550" cy="123825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Connector 11">
                    <a:extLst>
                      <a:ext uri="{FF2B5EF4-FFF2-40B4-BE49-F238E27FC236}">
                        <a16:creationId xmlns:a16="http://schemas.microsoft.com/office/drawing/2014/main" id="{B5E107DA-ACDD-4E99-054A-91C1F89AA6F4}"/>
                      </a:ext>
                    </a:extLst>
                  </p:cNvPr>
                  <p:cNvCxnSpPr/>
                  <p:nvPr/>
                </p:nvCxnSpPr>
                <p:spPr>
                  <a:xfrm>
                    <a:off x="1895475" y="2114550"/>
                    <a:ext cx="1733550" cy="161925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>
                    <a:extLst>
                      <a:ext uri="{FF2B5EF4-FFF2-40B4-BE49-F238E27FC236}">
                        <a16:creationId xmlns:a16="http://schemas.microsoft.com/office/drawing/2014/main" id="{31443DDC-F633-695B-E9E0-4E9D115B5043}"/>
                      </a:ext>
                    </a:extLst>
                  </p:cNvPr>
                  <p:cNvCxnSpPr/>
                  <p:nvPr/>
                </p:nvCxnSpPr>
                <p:spPr>
                  <a:xfrm>
                    <a:off x="1895475" y="2114550"/>
                    <a:ext cx="1733550" cy="561975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1DB0F711-D634-BF63-3251-F72E636A81F7}"/>
                      </a:ext>
                    </a:extLst>
                  </p:cNvPr>
                  <p:cNvCxnSpPr/>
                  <p:nvPr/>
                </p:nvCxnSpPr>
                <p:spPr>
                  <a:xfrm>
                    <a:off x="1895475" y="2114550"/>
                    <a:ext cx="1733550" cy="931763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Connector 17">
                    <a:extLst>
                      <a:ext uri="{FF2B5EF4-FFF2-40B4-BE49-F238E27FC236}">
                        <a16:creationId xmlns:a16="http://schemas.microsoft.com/office/drawing/2014/main" id="{7B32C74F-DA49-25FE-5D7C-80EBF3D81477}"/>
                      </a:ext>
                    </a:extLst>
                  </p:cNvPr>
                  <p:cNvCxnSpPr/>
                  <p:nvPr/>
                </p:nvCxnSpPr>
                <p:spPr>
                  <a:xfrm>
                    <a:off x="1895475" y="2114550"/>
                    <a:ext cx="1733550" cy="131445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72464199-CC5F-96C4-3FD2-9B3A2C860A70}"/>
                      </a:ext>
                    </a:extLst>
                  </p:cNvPr>
                  <p:cNvCxnSpPr/>
                  <p:nvPr/>
                </p:nvCxnSpPr>
                <p:spPr>
                  <a:xfrm>
                    <a:off x="1895475" y="2114550"/>
                    <a:ext cx="1800225" cy="1724025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8B855B63-38C8-0309-0F00-B30218398AE3}"/>
                      </a:ext>
                    </a:extLst>
                  </p:cNvPr>
                  <p:cNvCxnSpPr/>
                  <p:nvPr/>
                </p:nvCxnSpPr>
                <p:spPr>
                  <a:xfrm>
                    <a:off x="1895475" y="2099464"/>
                    <a:ext cx="1733550" cy="2219873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25" name="Picture 2" descr="Phylogeny - an overview | ScienceDirect Topics">
                  <a:extLst>
                    <a:ext uri="{FF2B5EF4-FFF2-40B4-BE49-F238E27FC236}">
                      <a16:creationId xmlns:a16="http://schemas.microsoft.com/office/drawing/2014/main" id="{6635C0C1-323C-8C0D-4350-BE63717FF4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87418"/>
                <a:stretch/>
              </p:blipFill>
              <p:spPr bwMode="auto">
                <a:xfrm>
                  <a:off x="6849729" y="1386829"/>
                  <a:ext cx="501566" cy="33496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" name="Picture 2" descr="Phylogeny - an overview | ScienceDirect Topics">
                  <a:extLst>
                    <a:ext uri="{FF2B5EF4-FFF2-40B4-BE49-F238E27FC236}">
                      <a16:creationId xmlns:a16="http://schemas.microsoft.com/office/drawing/2014/main" id="{2E165DD5-D5FA-9E77-736C-148196F1F84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561"/>
                <a:stretch/>
              </p:blipFill>
              <p:spPr bwMode="auto">
                <a:xfrm>
                  <a:off x="9248525" y="1378398"/>
                  <a:ext cx="1611980" cy="33496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E800E95F-EA91-5418-3EAA-5E74FFFCEEE7}"/>
                  </a:ext>
                </a:extLst>
              </p:cNvPr>
              <p:cNvGrpSpPr/>
              <p:nvPr/>
            </p:nvGrpSpPr>
            <p:grpSpPr>
              <a:xfrm>
                <a:off x="1901741" y="1691828"/>
                <a:ext cx="1800225" cy="2814386"/>
                <a:chOff x="1901741" y="1691828"/>
                <a:chExt cx="1800225" cy="2814386"/>
              </a:xfrm>
            </p:grpSpPr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792EDB77-DC88-5D70-76A3-88F60C448180}"/>
                    </a:ext>
                  </a:extLst>
                </p:cNvPr>
                <p:cNvCxnSpPr/>
                <p:nvPr/>
              </p:nvCxnSpPr>
              <p:spPr>
                <a:xfrm flipV="1">
                  <a:off x="1901741" y="1691828"/>
                  <a:ext cx="1733550" cy="581025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800F9C0E-62CF-A192-C6A8-6625D13942D3}"/>
                    </a:ext>
                  </a:extLst>
                </p:cNvPr>
                <p:cNvCxnSpPr/>
                <p:nvPr/>
              </p:nvCxnSpPr>
              <p:spPr>
                <a:xfrm>
                  <a:off x="1916906" y="2272853"/>
                  <a:ext cx="1785060" cy="1724025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7D94E304-DFAA-EFCF-7784-28563862C7CF}"/>
                    </a:ext>
                  </a:extLst>
                </p:cNvPr>
                <p:cNvCxnSpPr/>
                <p:nvPr/>
              </p:nvCxnSpPr>
              <p:spPr>
                <a:xfrm>
                  <a:off x="1932071" y="2272853"/>
                  <a:ext cx="1733550" cy="2233361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4D16905-439E-74F4-632F-005925CE120C}"/>
                </a:ext>
              </a:extLst>
            </p:cNvPr>
            <p:cNvGrpSpPr/>
            <p:nvPr/>
          </p:nvGrpSpPr>
          <p:grpSpPr>
            <a:xfrm>
              <a:off x="6605337" y="1608222"/>
              <a:ext cx="1913021" cy="2867525"/>
              <a:chOff x="6605337" y="1608222"/>
              <a:chExt cx="1913021" cy="2867525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06F306B-6AA2-00DD-2F38-E4B30A4CED9F}"/>
                  </a:ext>
                </a:extLst>
              </p:cNvPr>
              <p:cNvSpPr/>
              <p:nvPr/>
            </p:nvSpPr>
            <p:spPr>
              <a:xfrm>
                <a:off x="6641432" y="1608222"/>
                <a:ext cx="1720515" cy="605589"/>
              </a:xfrm>
              <a:custGeom>
                <a:avLst/>
                <a:gdLst>
                  <a:gd name="connsiteX0" fmla="*/ 0 w 1720515"/>
                  <a:gd name="connsiteY0" fmla="*/ 605589 h 605589"/>
                  <a:gd name="connsiteX1" fmla="*/ 180473 w 1720515"/>
                  <a:gd name="connsiteY1" fmla="*/ 593557 h 605589"/>
                  <a:gd name="connsiteX2" fmla="*/ 252663 w 1720515"/>
                  <a:gd name="connsiteY2" fmla="*/ 605589 h 605589"/>
                  <a:gd name="connsiteX3" fmla="*/ 372979 w 1720515"/>
                  <a:gd name="connsiteY3" fmla="*/ 593557 h 605589"/>
                  <a:gd name="connsiteX4" fmla="*/ 433136 w 1720515"/>
                  <a:gd name="connsiteY4" fmla="*/ 112294 h 605589"/>
                  <a:gd name="connsiteX5" fmla="*/ 866273 w 1720515"/>
                  <a:gd name="connsiteY5" fmla="*/ 100262 h 605589"/>
                  <a:gd name="connsiteX6" fmla="*/ 986589 w 1720515"/>
                  <a:gd name="connsiteY6" fmla="*/ 64167 h 605589"/>
                  <a:gd name="connsiteX7" fmla="*/ 1203157 w 1720515"/>
                  <a:gd name="connsiteY7" fmla="*/ 40104 h 605589"/>
                  <a:gd name="connsiteX8" fmla="*/ 1275347 w 1720515"/>
                  <a:gd name="connsiteY8" fmla="*/ 28073 h 605589"/>
                  <a:gd name="connsiteX9" fmla="*/ 1720515 w 1720515"/>
                  <a:gd name="connsiteY9" fmla="*/ 16041 h 605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20515" h="605589">
                    <a:moveTo>
                      <a:pt x="0" y="605589"/>
                    </a:moveTo>
                    <a:cubicBezTo>
                      <a:pt x="60158" y="601578"/>
                      <a:pt x="120182" y="593557"/>
                      <a:pt x="180473" y="593557"/>
                    </a:cubicBezTo>
                    <a:cubicBezTo>
                      <a:pt x="204868" y="593557"/>
                      <a:pt x="228268" y="605589"/>
                      <a:pt x="252663" y="605589"/>
                    </a:cubicBezTo>
                    <a:cubicBezTo>
                      <a:pt x="292968" y="605589"/>
                      <a:pt x="332874" y="597568"/>
                      <a:pt x="372979" y="593557"/>
                    </a:cubicBezTo>
                    <a:cubicBezTo>
                      <a:pt x="373341" y="585588"/>
                      <a:pt x="378432" y="138279"/>
                      <a:pt x="433136" y="112294"/>
                    </a:cubicBezTo>
                    <a:cubicBezTo>
                      <a:pt x="563601" y="50323"/>
                      <a:pt x="721894" y="104273"/>
                      <a:pt x="866273" y="100262"/>
                    </a:cubicBezTo>
                    <a:cubicBezTo>
                      <a:pt x="906378" y="88230"/>
                      <a:pt x="945370" y="71528"/>
                      <a:pt x="986589" y="64167"/>
                    </a:cubicBezTo>
                    <a:cubicBezTo>
                      <a:pt x="1058091" y="51399"/>
                      <a:pt x="1131084" y="49113"/>
                      <a:pt x="1203157" y="40104"/>
                    </a:cubicBezTo>
                    <a:cubicBezTo>
                      <a:pt x="1227364" y="37078"/>
                      <a:pt x="1251284" y="32083"/>
                      <a:pt x="1275347" y="28073"/>
                    </a:cubicBezTo>
                    <a:cubicBezTo>
                      <a:pt x="1440802" y="-27080"/>
                      <a:pt x="1298759" y="16041"/>
                      <a:pt x="1720515" y="16041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03D96956-0440-2A86-9A42-E5B0FDF88C07}"/>
                  </a:ext>
                </a:extLst>
              </p:cNvPr>
              <p:cNvSpPr/>
              <p:nvPr/>
            </p:nvSpPr>
            <p:spPr>
              <a:xfrm>
                <a:off x="6605337" y="2213617"/>
                <a:ext cx="1864895" cy="1961796"/>
              </a:xfrm>
              <a:custGeom>
                <a:avLst/>
                <a:gdLst>
                  <a:gd name="connsiteX0" fmla="*/ 0 w 1864895"/>
                  <a:gd name="connsiteY0" fmla="*/ 24257 h 1961796"/>
                  <a:gd name="connsiteX1" fmla="*/ 300789 w 1864895"/>
                  <a:gd name="connsiteY1" fmla="*/ 12225 h 1961796"/>
                  <a:gd name="connsiteX2" fmla="*/ 336884 w 1864895"/>
                  <a:gd name="connsiteY2" fmla="*/ 194 h 1961796"/>
                  <a:gd name="connsiteX3" fmla="*/ 457200 w 1864895"/>
                  <a:gd name="connsiteY3" fmla="*/ 36288 h 1961796"/>
                  <a:gd name="connsiteX4" fmla="*/ 445168 w 1864895"/>
                  <a:gd name="connsiteY4" fmla="*/ 288951 h 1961796"/>
                  <a:gd name="connsiteX5" fmla="*/ 469231 w 1864895"/>
                  <a:gd name="connsiteY5" fmla="*/ 385204 h 1961796"/>
                  <a:gd name="connsiteX6" fmla="*/ 577516 w 1864895"/>
                  <a:gd name="connsiteY6" fmla="*/ 409267 h 1961796"/>
                  <a:gd name="connsiteX7" fmla="*/ 733926 w 1864895"/>
                  <a:gd name="connsiteY7" fmla="*/ 421299 h 1961796"/>
                  <a:gd name="connsiteX8" fmla="*/ 745958 w 1864895"/>
                  <a:gd name="connsiteY8" fmla="*/ 806309 h 1961796"/>
                  <a:gd name="connsiteX9" fmla="*/ 782052 w 1864895"/>
                  <a:gd name="connsiteY9" fmla="*/ 866467 h 1961796"/>
                  <a:gd name="connsiteX10" fmla="*/ 878305 w 1864895"/>
                  <a:gd name="connsiteY10" fmla="*/ 842404 h 1961796"/>
                  <a:gd name="connsiteX11" fmla="*/ 1010652 w 1864895"/>
                  <a:gd name="connsiteY11" fmla="*/ 854436 h 1961796"/>
                  <a:gd name="connsiteX12" fmla="*/ 1046747 w 1864895"/>
                  <a:gd name="connsiteY12" fmla="*/ 1071004 h 1961796"/>
                  <a:gd name="connsiteX13" fmla="*/ 1275347 w 1864895"/>
                  <a:gd name="connsiteY13" fmla="*/ 1058972 h 1961796"/>
                  <a:gd name="connsiteX14" fmla="*/ 1227221 w 1864895"/>
                  <a:gd name="connsiteY14" fmla="*/ 1203351 h 1961796"/>
                  <a:gd name="connsiteX15" fmla="*/ 1263316 w 1864895"/>
                  <a:gd name="connsiteY15" fmla="*/ 1456015 h 1961796"/>
                  <a:gd name="connsiteX16" fmla="*/ 1275347 w 1864895"/>
                  <a:gd name="connsiteY16" fmla="*/ 1516172 h 1961796"/>
                  <a:gd name="connsiteX17" fmla="*/ 1335505 w 1864895"/>
                  <a:gd name="connsiteY17" fmla="*/ 1528204 h 1961796"/>
                  <a:gd name="connsiteX18" fmla="*/ 1467852 w 1864895"/>
                  <a:gd name="connsiteY18" fmla="*/ 1540236 h 1961796"/>
                  <a:gd name="connsiteX19" fmla="*/ 1503947 w 1864895"/>
                  <a:gd name="connsiteY19" fmla="*/ 1552267 h 1961796"/>
                  <a:gd name="connsiteX20" fmla="*/ 1467852 w 1864895"/>
                  <a:gd name="connsiteY20" fmla="*/ 1564299 h 1961796"/>
                  <a:gd name="connsiteX21" fmla="*/ 1479884 w 1864895"/>
                  <a:gd name="connsiteY21" fmla="*/ 1816962 h 1961796"/>
                  <a:gd name="connsiteX22" fmla="*/ 1467852 w 1864895"/>
                  <a:gd name="connsiteY22" fmla="*/ 1949309 h 1961796"/>
                  <a:gd name="connsiteX23" fmla="*/ 1600200 w 1864895"/>
                  <a:gd name="connsiteY23" fmla="*/ 1937278 h 1961796"/>
                  <a:gd name="connsiteX24" fmla="*/ 1612231 w 1864895"/>
                  <a:gd name="connsiteY24" fmla="*/ 1841025 h 1961796"/>
                  <a:gd name="connsiteX25" fmla="*/ 1600200 w 1864895"/>
                  <a:gd name="connsiteY25" fmla="*/ 1768836 h 1961796"/>
                  <a:gd name="connsiteX26" fmla="*/ 1720516 w 1864895"/>
                  <a:gd name="connsiteY26" fmla="*/ 1756804 h 1961796"/>
                  <a:gd name="connsiteX27" fmla="*/ 1792705 w 1864895"/>
                  <a:gd name="connsiteY27" fmla="*/ 1720709 h 1961796"/>
                  <a:gd name="connsiteX28" fmla="*/ 1852863 w 1864895"/>
                  <a:gd name="connsiteY28" fmla="*/ 1732741 h 1961796"/>
                  <a:gd name="connsiteX29" fmla="*/ 1864895 w 1864895"/>
                  <a:gd name="connsiteY29" fmla="*/ 1732741 h 1961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864895" h="1961796">
                    <a:moveTo>
                      <a:pt x="0" y="24257"/>
                    </a:moveTo>
                    <a:cubicBezTo>
                      <a:pt x="100263" y="20246"/>
                      <a:pt x="200701" y="19374"/>
                      <a:pt x="300789" y="12225"/>
                    </a:cubicBezTo>
                    <a:cubicBezTo>
                      <a:pt x="313439" y="11321"/>
                      <a:pt x="324349" y="-1734"/>
                      <a:pt x="336884" y="194"/>
                    </a:cubicBezTo>
                    <a:cubicBezTo>
                      <a:pt x="378268" y="6561"/>
                      <a:pt x="417095" y="24257"/>
                      <a:pt x="457200" y="36288"/>
                    </a:cubicBezTo>
                    <a:cubicBezTo>
                      <a:pt x="453189" y="120509"/>
                      <a:pt x="452170" y="204926"/>
                      <a:pt x="445168" y="288951"/>
                    </a:cubicBezTo>
                    <a:cubicBezTo>
                      <a:pt x="441626" y="331456"/>
                      <a:pt x="397324" y="343258"/>
                      <a:pt x="469231" y="385204"/>
                    </a:cubicBezTo>
                    <a:cubicBezTo>
                      <a:pt x="501170" y="403835"/>
                      <a:pt x="540880" y="404271"/>
                      <a:pt x="577516" y="409267"/>
                    </a:cubicBezTo>
                    <a:cubicBezTo>
                      <a:pt x="629327" y="416332"/>
                      <a:pt x="681789" y="417288"/>
                      <a:pt x="733926" y="421299"/>
                    </a:cubicBezTo>
                    <a:cubicBezTo>
                      <a:pt x="737937" y="549636"/>
                      <a:pt x="732157" y="678653"/>
                      <a:pt x="745958" y="806309"/>
                    </a:cubicBezTo>
                    <a:cubicBezTo>
                      <a:pt x="748471" y="829559"/>
                      <a:pt x="759491" y="860314"/>
                      <a:pt x="782052" y="866467"/>
                    </a:cubicBezTo>
                    <a:cubicBezTo>
                      <a:pt x="813958" y="875169"/>
                      <a:pt x="846221" y="850425"/>
                      <a:pt x="878305" y="842404"/>
                    </a:cubicBezTo>
                    <a:cubicBezTo>
                      <a:pt x="922421" y="846415"/>
                      <a:pt x="974231" y="829221"/>
                      <a:pt x="1010652" y="854436"/>
                    </a:cubicBezTo>
                    <a:cubicBezTo>
                      <a:pt x="1032467" y="869539"/>
                      <a:pt x="1046080" y="1064334"/>
                      <a:pt x="1046747" y="1071004"/>
                    </a:cubicBezTo>
                    <a:cubicBezTo>
                      <a:pt x="1122947" y="1066993"/>
                      <a:pt x="1213814" y="1013848"/>
                      <a:pt x="1275347" y="1058972"/>
                    </a:cubicBezTo>
                    <a:cubicBezTo>
                      <a:pt x="1316256" y="1088972"/>
                      <a:pt x="1232108" y="1152857"/>
                      <a:pt x="1227221" y="1203351"/>
                    </a:cubicBezTo>
                    <a:cubicBezTo>
                      <a:pt x="1207165" y="1410596"/>
                      <a:pt x="1190155" y="1382854"/>
                      <a:pt x="1263316" y="1456015"/>
                    </a:cubicBezTo>
                    <a:cubicBezTo>
                      <a:pt x="1267326" y="1476067"/>
                      <a:pt x="1260887" y="1501712"/>
                      <a:pt x="1275347" y="1516172"/>
                    </a:cubicBezTo>
                    <a:cubicBezTo>
                      <a:pt x="1289807" y="1530632"/>
                      <a:pt x="1315213" y="1525667"/>
                      <a:pt x="1335505" y="1528204"/>
                    </a:cubicBezTo>
                    <a:cubicBezTo>
                      <a:pt x="1379461" y="1533699"/>
                      <a:pt x="1423736" y="1536225"/>
                      <a:pt x="1467852" y="1540236"/>
                    </a:cubicBezTo>
                    <a:cubicBezTo>
                      <a:pt x="1479884" y="1544246"/>
                      <a:pt x="1503947" y="1539585"/>
                      <a:pt x="1503947" y="1552267"/>
                    </a:cubicBezTo>
                    <a:cubicBezTo>
                      <a:pt x="1503947" y="1564950"/>
                      <a:pt x="1467852" y="1551616"/>
                      <a:pt x="1467852" y="1564299"/>
                    </a:cubicBezTo>
                    <a:cubicBezTo>
                      <a:pt x="1467852" y="1766855"/>
                      <a:pt x="1540668" y="2181668"/>
                      <a:pt x="1479884" y="1816962"/>
                    </a:cubicBezTo>
                    <a:cubicBezTo>
                      <a:pt x="1478885" y="1819960"/>
                      <a:pt x="1427038" y="1935704"/>
                      <a:pt x="1467852" y="1949309"/>
                    </a:cubicBezTo>
                    <a:cubicBezTo>
                      <a:pt x="1509877" y="1963317"/>
                      <a:pt x="1556084" y="1941288"/>
                      <a:pt x="1600200" y="1937278"/>
                    </a:cubicBezTo>
                    <a:cubicBezTo>
                      <a:pt x="1604210" y="1905194"/>
                      <a:pt x="1612231" y="1873359"/>
                      <a:pt x="1612231" y="1841025"/>
                    </a:cubicBezTo>
                    <a:cubicBezTo>
                      <a:pt x="1612231" y="1816630"/>
                      <a:pt x="1580944" y="1783813"/>
                      <a:pt x="1600200" y="1768836"/>
                    </a:cubicBezTo>
                    <a:cubicBezTo>
                      <a:pt x="1632015" y="1744091"/>
                      <a:pt x="1680411" y="1760815"/>
                      <a:pt x="1720516" y="1756804"/>
                    </a:cubicBezTo>
                    <a:cubicBezTo>
                      <a:pt x="1738765" y="1744638"/>
                      <a:pt x="1767799" y="1720709"/>
                      <a:pt x="1792705" y="1720709"/>
                    </a:cubicBezTo>
                    <a:cubicBezTo>
                      <a:pt x="1813155" y="1720709"/>
                      <a:pt x="1832691" y="1729379"/>
                      <a:pt x="1852863" y="1732741"/>
                    </a:cubicBezTo>
                    <a:cubicBezTo>
                      <a:pt x="1856819" y="1733400"/>
                      <a:pt x="1860884" y="1732741"/>
                      <a:pt x="1864895" y="1732741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49753FB-545F-417D-7DA4-E03E8B035B49}"/>
                  </a:ext>
                </a:extLst>
              </p:cNvPr>
              <p:cNvSpPr/>
              <p:nvPr/>
            </p:nvSpPr>
            <p:spPr>
              <a:xfrm>
                <a:off x="8193505" y="4174958"/>
                <a:ext cx="324853" cy="300789"/>
              </a:xfrm>
              <a:custGeom>
                <a:avLst/>
                <a:gdLst>
                  <a:gd name="connsiteX0" fmla="*/ 0 w 324853"/>
                  <a:gd name="connsiteY0" fmla="*/ 0 h 300789"/>
                  <a:gd name="connsiteX1" fmla="*/ 12032 w 324853"/>
                  <a:gd name="connsiteY1" fmla="*/ 120316 h 300789"/>
                  <a:gd name="connsiteX2" fmla="*/ 24063 w 324853"/>
                  <a:gd name="connsiteY2" fmla="*/ 288758 h 300789"/>
                  <a:gd name="connsiteX3" fmla="*/ 60158 w 324853"/>
                  <a:gd name="connsiteY3" fmla="*/ 300789 h 300789"/>
                  <a:gd name="connsiteX4" fmla="*/ 228600 w 324853"/>
                  <a:gd name="connsiteY4" fmla="*/ 288758 h 300789"/>
                  <a:gd name="connsiteX5" fmla="*/ 324853 w 324853"/>
                  <a:gd name="connsiteY5" fmla="*/ 276726 h 300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4853" h="300789">
                    <a:moveTo>
                      <a:pt x="0" y="0"/>
                    </a:moveTo>
                    <a:cubicBezTo>
                      <a:pt x="4011" y="40105"/>
                      <a:pt x="8685" y="80150"/>
                      <a:pt x="12032" y="120316"/>
                    </a:cubicBezTo>
                    <a:cubicBezTo>
                      <a:pt x="16707" y="176412"/>
                      <a:pt x="9559" y="234368"/>
                      <a:pt x="24063" y="288758"/>
                    </a:cubicBezTo>
                    <a:cubicBezTo>
                      <a:pt x="27331" y="301012"/>
                      <a:pt x="48126" y="296779"/>
                      <a:pt x="60158" y="300789"/>
                    </a:cubicBezTo>
                    <a:cubicBezTo>
                      <a:pt x="116305" y="296779"/>
                      <a:pt x="172654" y="294974"/>
                      <a:pt x="228600" y="288758"/>
                    </a:cubicBezTo>
                    <a:cubicBezTo>
                      <a:pt x="371907" y="272835"/>
                      <a:pt x="182953" y="276726"/>
                      <a:pt x="324853" y="276726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A4867FD-E8BE-DD94-CF6C-089651D99A1E}"/>
              </a:ext>
            </a:extLst>
          </p:cNvPr>
          <p:cNvGrpSpPr/>
          <p:nvPr/>
        </p:nvGrpSpPr>
        <p:grpSpPr>
          <a:xfrm>
            <a:off x="5871912" y="4285738"/>
            <a:ext cx="1445346" cy="1764766"/>
            <a:chOff x="5871912" y="4285738"/>
            <a:chExt cx="1445346" cy="1764766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9ACC234-300B-53B2-DED1-7E4CC392FEC0}"/>
                </a:ext>
              </a:extLst>
            </p:cNvPr>
            <p:cNvSpPr/>
            <p:nvPr/>
          </p:nvSpPr>
          <p:spPr>
            <a:xfrm>
              <a:off x="5871912" y="4679464"/>
              <a:ext cx="1371600" cy="137104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2" descr="Phylogeny - an overview | ScienceDirect Topics">
              <a:extLst>
                <a:ext uri="{FF2B5EF4-FFF2-40B4-BE49-F238E27FC236}">
                  <a16:creationId xmlns:a16="http://schemas.microsoft.com/office/drawing/2014/main" id="{D38DCD1F-C4F5-22A1-53FE-F342F45B40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56" t="81234" r="14167"/>
            <a:stretch/>
          </p:blipFill>
          <p:spPr bwMode="auto">
            <a:xfrm>
              <a:off x="6000853" y="5058171"/>
              <a:ext cx="505326" cy="628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2" descr="Phylogeny - an overview | ScienceDirect Topics">
              <a:extLst>
                <a:ext uri="{FF2B5EF4-FFF2-40B4-BE49-F238E27FC236}">
                  <a16:creationId xmlns:a16="http://schemas.microsoft.com/office/drawing/2014/main" id="{BDA0898D-3935-E154-2EF4-4110F224EF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818" r="24651" b="89991"/>
            <a:stretch/>
          </p:blipFill>
          <p:spPr bwMode="auto">
            <a:xfrm>
              <a:off x="6529783" y="4789789"/>
              <a:ext cx="400762" cy="516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 descr="Phylogeny - an overview | ScienceDirect Topics">
              <a:extLst>
                <a:ext uri="{FF2B5EF4-FFF2-40B4-BE49-F238E27FC236}">
                  <a16:creationId xmlns:a16="http://schemas.microsoft.com/office/drawing/2014/main" id="{481F7F50-7D57-C11C-DA06-CC67D0EEB1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471" t="68953" r="12352" b="17839"/>
            <a:stretch/>
          </p:blipFill>
          <p:spPr bwMode="auto">
            <a:xfrm>
              <a:off x="6516290" y="5266689"/>
              <a:ext cx="565150" cy="442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2D182A4-0AB4-F28F-9DD0-EFB34F19664D}"/>
                </a:ext>
              </a:extLst>
            </p:cNvPr>
            <p:cNvSpPr txBox="1"/>
            <p:nvPr/>
          </p:nvSpPr>
          <p:spPr>
            <a:xfrm>
              <a:off x="5965606" y="4285738"/>
              <a:ext cx="1351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Community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852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8568</TotalTime>
  <Words>3056</Words>
  <Application>Microsoft Office PowerPoint</Application>
  <PresentationFormat>Widescreen</PresentationFormat>
  <Paragraphs>383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Cambria Math</vt:lpstr>
      <vt:lpstr>Times New Roman</vt:lpstr>
      <vt:lpstr>Office Theme</vt:lpstr>
      <vt:lpstr>Biodiversity I – intro, definitions, and why it matters</vt:lpstr>
      <vt:lpstr>History, general concepts, definitions</vt:lpstr>
      <vt:lpstr>Biodivesity – a one-slide history of the concept</vt:lpstr>
      <vt:lpstr>Biodivesity – a one-slide history of the concept</vt:lpstr>
      <vt:lpstr>The diversity of biodiversities – biodiversity is multidimensional</vt:lpstr>
      <vt:lpstr>Closely related concepts: Heterogeneity, variability, complexity</vt:lpstr>
      <vt:lpstr>Remotely sensed habitat heterogeneity</vt:lpstr>
      <vt:lpstr>Measuring biodiversity</vt:lpstr>
      <vt:lpstr>Number of species (Taxonomic diversity) vs Phylogenetic diversity</vt:lpstr>
      <vt:lpstr>Faith’s phylogenetic diversity (PD)</vt:lpstr>
      <vt:lpstr>Functional diversity (FD)</vt:lpstr>
      <vt:lpstr>Note</vt:lpstr>
      <vt:lpstr>Incidence vs abundance-based diversity</vt:lpstr>
      <vt:lpstr>Species-abundance distribution</vt:lpstr>
      <vt:lpstr>Abundance-based indices of diversity</vt:lpstr>
      <vt:lpstr>Evenness</vt:lpstr>
      <vt:lpstr>Evenness</vt:lpstr>
      <vt:lpstr>Evenness</vt:lpstr>
      <vt:lpstr>Alpha, beta, and gamma diversity</vt:lpstr>
      <vt:lpstr>Similarity (or dissimilarity) – more than 80 indices for binary data</vt:lpstr>
      <vt:lpstr>Species pools, dark diversity</vt:lpstr>
      <vt:lpstr>You should know</vt:lpstr>
      <vt:lpstr>Why biodiversity matters</vt:lpstr>
      <vt:lpstr>Two views on why biodiversity matters</vt:lpstr>
      <vt:lpstr>Biodiversity-ecosystem function (BEF): productivity </vt:lpstr>
      <vt:lpstr>Biodiversity effects: productivity</vt:lpstr>
      <vt:lpstr>BEF in Chinese subtropical forest experiment</vt:lpstr>
      <vt:lpstr>BEF in global observational data</vt:lpstr>
      <vt:lpstr>Biodiversity-ecosystem function (BEF): stability </vt:lpstr>
      <vt:lpstr>Biodiversity effects: stability</vt:lpstr>
      <vt:lpstr>Mechanisms: stability</vt:lpstr>
      <vt:lpstr>Empirical support for biodiversity-stability relationship: it is complicated</vt:lpstr>
      <vt:lpstr>You should know</vt:lpstr>
      <vt:lpstr>Thank you.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Biodiversity dynamics across a continuum of space, time, and their scales</dc:title>
  <dc:creator>Keil Petr</dc:creator>
  <cp:lastModifiedBy>Keil Petr</cp:lastModifiedBy>
  <cp:revision>565</cp:revision>
  <cp:lastPrinted>2022-01-20T14:55:36Z</cp:lastPrinted>
  <dcterms:created xsi:type="dcterms:W3CDTF">2021-11-22T08:31:33Z</dcterms:created>
  <dcterms:modified xsi:type="dcterms:W3CDTF">2022-10-24T08:16:19Z</dcterms:modified>
</cp:coreProperties>
</file>